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5" r:id="rId4"/>
    <p:sldId id="264" r:id="rId5"/>
    <p:sldId id="266" r:id="rId6"/>
    <p:sldId id="268" r:id="rId7"/>
    <p:sldId id="267" r:id="rId8"/>
    <p:sldId id="259" r:id="rId9"/>
    <p:sldId id="263" r:id="rId10"/>
    <p:sldId id="260" r:id="rId11"/>
    <p:sldId id="258" r:id="rId12"/>
    <p:sldId id="262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3548" autoAdjust="0"/>
  </p:normalViewPr>
  <p:slideViewPr>
    <p:cSldViewPr>
      <p:cViewPr varScale="1">
        <p:scale>
          <a:sx n="44" d="100"/>
          <a:sy n="44" d="100"/>
        </p:scale>
        <p:origin x="-106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988623-622D-4CF4-BC12-504BD5F90773}" type="datetimeFigureOut">
              <a:rPr lang="en-US" smtClean="0"/>
              <a:t>3/10/2017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3AB10C-305B-4799-88E5-0C85769AE48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Binoculars (&amp; Binoviewers)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Anderson</a:t>
            </a:r>
          </a:p>
          <a:p>
            <a:r>
              <a:rPr lang="en-US" dirty="0" smtClean="0"/>
              <a:t>FAAC  3/19/2016</a:t>
            </a:r>
          </a:p>
        </p:txBody>
      </p:sp>
    </p:spTree>
    <p:extLst>
      <p:ext uri="{BB962C8B-B14F-4D97-AF65-F5344CB8AC3E}">
        <p14:creationId xmlns:p14="http://schemas.microsoft.com/office/powerpoint/2010/main" val="3867661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144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FAAC Orion 100mm Right Angle Binos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FAAC Orion 100mm Right Angle Binos</a:t>
            </a:r>
          </a:p>
          <a:p>
            <a:pPr lvl="1"/>
            <a:r>
              <a:rPr lang="en-US" dirty="0" smtClean="0"/>
              <a:t>90 </a:t>
            </a:r>
            <a:r>
              <a:rPr lang="en-US" dirty="0"/>
              <a:t>deg able to see zenith (90 deg </a:t>
            </a:r>
            <a:r>
              <a:rPr lang="en-US" dirty="0" smtClean="0"/>
              <a:t>azimuth) </a:t>
            </a:r>
            <a:r>
              <a:rPr lang="en-US" dirty="0"/>
              <a:t>plus able to swap eyepieces (power, AFOV/TFOV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22x Orion straight barrel – came w/ binos – able to tighten w/o issue (used w/ public)</a:t>
            </a:r>
          </a:p>
          <a:p>
            <a:pPr lvl="2"/>
            <a:r>
              <a:rPr lang="en-US" dirty="0" smtClean="0"/>
              <a:t>24mm 68 AFOV TV Panoptic (</a:t>
            </a:r>
            <a:r>
              <a:rPr lang="en-US" u="sng" dirty="0" smtClean="0"/>
              <a:t>widest view</a:t>
            </a:r>
            <a:r>
              <a:rPr lang="en-US" dirty="0" smtClean="0"/>
              <a:t>) – indented barrel (</a:t>
            </a:r>
            <a:r>
              <a:rPr lang="en-US" u="sng" dirty="0" smtClean="0"/>
              <a:t>personal</a:t>
            </a:r>
            <a:r>
              <a:rPr lang="en-US" dirty="0" smtClean="0"/>
              <a:t>, previous FAAC member got indented barrel stuck!)</a:t>
            </a:r>
          </a:p>
          <a:p>
            <a:pPr lvl="2"/>
            <a:r>
              <a:rPr lang="en-US" dirty="0" smtClean="0"/>
              <a:t>20mm, 15mm, &amp; 9mm 66 AFOV Orion Expanse indented barrel</a:t>
            </a:r>
          </a:p>
          <a:p>
            <a:pPr lvl="1"/>
            <a:r>
              <a:rPr lang="en-US" dirty="0" smtClean="0"/>
              <a:t>Orion Vixen Versa Go Alt Azimuth Mount</a:t>
            </a:r>
          </a:p>
          <a:p>
            <a:pPr lvl="2"/>
            <a:r>
              <a:rPr lang="en-US" dirty="0" smtClean="0"/>
              <a:t>Able to point to zenith and offset angle allow head/neck space to do so</a:t>
            </a:r>
          </a:p>
          <a:p>
            <a:pPr lvl="2"/>
            <a:r>
              <a:rPr lang="en-US" dirty="0" smtClean="0"/>
              <a:t>L bracket easy to install on upside down binos</a:t>
            </a:r>
          </a:p>
          <a:p>
            <a:pPr lvl="2"/>
            <a:r>
              <a:rPr lang="en-US" dirty="0" smtClean="0"/>
              <a:t>L bracket/bino east to install on Versa Go mount</a:t>
            </a:r>
          </a:p>
          <a:p>
            <a:pPr lvl="1"/>
            <a:r>
              <a:rPr lang="en-US" dirty="0" smtClean="0"/>
              <a:t>Effective Aperture a little above 80mm (ref cloudy nights)</a:t>
            </a:r>
          </a:p>
          <a:p>
            <a:pPr lvl="1"/>
            <a:r>
              <a:rPr lang="en-US" dirty="0" smtClean="0"/>
              <a:t>Red dot finder recommended to assist in aiming</a:t>
            </a:r>
          </a:p>
        </p:txBody>
      </p:sp>
    </p:spTree>
    <p:extLst>
      <p:ext uri="{BB962C8B-B14F-4D97-AF65-F5344CB8AC3E}">
        <p14:creationId xmlns:p14="http://schemas.microsoft.com/office/powerpoint/2010/main" val="4715392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Denk II Binoviewers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Able to use two eyes with your telescope!</a:t>
            </a:r>
          </a:p>
          <a:p>
            <a:pPr lvl="2"/>
            <a:r>
              <a:rPr lang="en-US" dirty="0" smtClean="0"/>
              <a:t>More natural two eye viewing with SQRT 2 signal to noise multiplier</a:t>
            </a:r>
          </a:p>
          <a:p>
            <a:pPr lvl="1"/>
            <a:r>
              <a:rPr lang="en-US" dirty="0" smtClean="0"/>
              <a:t>More Detail on brighter DSOs and planets, or Moon.</a:t>
            </a:r>
          </a:p>
          <a:p>
            <a:pPr lvl="1"/>
            <a:r>
              <a:rPr lang="en-US" dirty="0" smtClean="0"/>
              <a:t>Power switches and OCSs enable multiples powers and FOV with single pair of eyepieces (no need to buy multiple pairs of eyepieces!)</a:t>
            </a:r>
          </a:p>
          <a:p>
            <a:r>
              <a:rPr lang="en-US" dirty="0" smtClean="0"/>
              <a:t>Disadvantage</a:t>
            </a:r>
          </a:p>
          <a:p>
            <a:pPr lvl="1"/>
            <a:r>
              <a:rPr lang="en-US" dirty="0" smtClean="0"/>
              <a:t>Half the aperture per eye (may not see dimmer DSOs)</a:t>
            </a:r>
          </a:p>
          <a:p>
            <a:pPr lvl="1"/>
            <a:r>
              <a:rPr lang="en-US" dirty="0" smtClean="0"/>
              <a:t>Narrower TFOV than original telescope (&amp; pure binoculars)</a:t>
            </a:r>
          </a:p>
          <a:p>
            <a:pPr lvl="1"/>
            <a:r>
              <a:rPr lang="en-US" dirty="0" smtClean="0"/>
              <a:t>Some people have issues merging images in both eyes (therefore try before buy)</a:t>
            </a:r>
          </a:p>
          <a:p>
            <a:pPr marL="667512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26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Denkmeier LOA 21 3D eyepieces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3D viewing in binoviewers or 45/90 deg binos that accept removable eyepieces</a:t>
            </a:r>
          </a:p>
          <a:p>
            <a:r>
              <a:rPr lang="en-US" dirty="0" smtClean="0"/>
              <a:t>One eyepiece has 5 square arrays (center, up down, left, right) plus nominal for 6 distinct depths.  Indentations on that eyepiece can place center array either at closest or furthest appeared distances.</a:t>
            </a:r>
          </a:p>
          <a:p>
            <a:r>
              <a:rPr lang="en-US" dirty="0" smtClean="0"/>
              <a:t>Artificial 3D depth for DSOs and background stars (no correlation to real distances)</a:t>
            </a:r>
          </a:p>
          <a:p>
            <a:r>
              <a:rPr lang="en-US" dirty="0" smtClean="0"/>
              <a:t>Option to buy 3</a:t>
            </a:r>
            <a:r>
              <a:rPr lang="en-US" baseline="30000" dirty="0" smtClean="0"/>
              <a:t>rd</a:t>
            </a:r>
            <a:r>
              <a:rPr lang="en-US" dirty="0" smtClean="0"/>
              <a:t> 2D eyepiece for planets, moon, sun (doubt anyone would want to look at DSOs in 2D when 3D is available)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P.S.  Denk will soon be offering 3D hand held binos for Milkyway, Small Constellations, Hyades, Perseus A, M45, M44, M31, M42, M8, M13,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275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8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Binoculars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Binoculars</a:t>
            </a:r>
          </a:p>
          <a:p>
            <a:pPr lvl="1"/>
            <a:r>
              <a:rPr lang="en-US" dirty="0" smtClean="0"/>
              <a:t>Natural two eye viewing (Sqrt 2 signal to noise brain multiplier) - Twice the aperture of monocular</a:t>
            </a:r>
          </a:p>
          <a:p>
            <a:pPr lvl="1"/>
            <a:r>
              <a:rPr lang="en-US" dirty="0" smtClean="0"/>
              <a:t>Wider true field of views than telescopes</a:t>
            </a:r>
          </a:p>
          <a:p>
            <a:pPr lvl="1"/>
            <a:r>
              <a:rPr lang="en-US" dirty="0" smtClean="0"/>
              <a:t>Smaller/More portable than larger telescopes</a:t>
            </a:r>
          </a:p>
          <a:p>
            <a:pPr lvl="1"/>
            <a:r>
              <a:rPr lang="en-US" dirty="0" smtClean="0"/>
              <a:t> Small ones are hand holdable</a:t>
            </a:r>
          </a:p>
          <a:p>
            <a:pPr lvl="2"/>
            <a:r>
              <a:rPr lang="en-US" dirty="0" smtClean="0"/>
              <a:t>Often 7x50 recommended</a:t>
            </a:r>
          </a:p>
          <a:p>
            <a:pPr lvl="2"/>
            <a:r>
              <a:rPr lang="en-US" dirty="0" smtClean="0"/>
              <a:t>My limit is 9x63 and 15x63 Orion Mini Giants (2.3lbs each), but monopod preferred for these higher powers.</a:t>
            </a:r>
          </a:p>
          <a:p>
            <a:pPr lvl="1"/>
            <a:r>
              <a:rPr lang="en-US" dirty="0" smtClean="0"/>
              <a:t>Cost – Low Cost of Entry for small binoculars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8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Binoculars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Porro</a:t>
            </a:r>
            <a:r>
              <a:rPr lang="en-US" dirty="0" smtClean="0"/>
              <a:t> –Straight through, smaller</a:t>
            </a:r>
          </a:p>
          <a:p>
            <a:r>
              <a:rPr lang="en-US" dirty="0" smtClean="0"/>
              <a:t>Roof Mounted – standard (BAK-4 and BK7 both good coatings)</a:t>
            </a:r>
          </a:p>
          <a:p>
            <a:endParaRPr lang="en-US" dirty="0"/>
          </a:p>
          <a:p>
            <a:r>
              <a:rPr lang="en-US" dirty="0" smtClean="0"/>
              <a:t>Zoom – Not recommended (narrower FOV)</a:t>
            </a:r>
          </a:p>
          <a:p>
            <a:r>
              <a:rPr lang="en-US" dirty="0" smtClean="0"/>
              <a:t>Image stabilized – hand hold stabilization of moderate aperture and higher power but very costly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7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Binocular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Magnification x Aperture (mm) = Visibility Factor</a:t>
            </a:r>
          </a:p>
          <a:p>
            <a:pPr lvl="1"/>
            <a:r>
              <a:rPr lang="en-US" dirty="0" smtClean="0"/>
              <a:t>Magnification = Power</a:t>
            </a:r>
            <a:endParaRPr lang="en-US" dirty="0"/>
          </a:p>
          <a:p>
            <a:pPr lvl="2"/>
            <a:r>
              <a:rPr lang="en-US" dirty="0"/>
              <a:t>Lower magnification  yields wider area of sky</a:t>
            </a:r>
          </a:p>
          <a:p>
            <a:pPr lvl="3"/>
            <a:r>
              <a:rPr lang="en-US" dirty="0"/>
              <a:t>Advantage of hand </a:t>
            </a:r>
            <a:r>
              <a:rPr lang="en-US" dirty="0" err="1"/>
              <a:t>holdability</a:t>
            </a:r>
            <a:r>
              <a:rPr lang="en-US" dirty="0"/>
              <a:t> at 10x and below</a:t>
            </a:r>
          </a:p>
          <a:p>
            <a:pPr lvl="2"/>
            <a:r>
              <a:rPr lang="en-US" dirty="0"/>
              <a:t>Higher magnification yields greater detail but less sky</a:t>
            </a:r>
            <a:endParaRPr lang="en-US" dirty="0" smtClean="0"/>
          </a:p>
          <a:p>
            <a:pPr lvl="1"/>
            <a:r>
              <a:rPr lang="en-US" dirty="0" smtClean="0"/>
              <a:t>Aperture = Light Gathering &amp; Luminance</a:t>
            </a:r>
          </a:p>
          <a:p>
            <a:pPr lvl="2"/>
            <a:r>
              <a:rPr lang="en-US" dirty="0" smtClean="0"/>
              <a:t>Smaller is hand holdable but has darker skies, less stars/DSOs</a:t>
            </a:r>
          </a:p>
          <a:p>
            <a:pPr lvl="3"/>
            <a:r>
              <a:rPr lang="en-US" dirty="0" smtClean="0"/>
              <a:t>~7x50 most common (7mm exit pupil)</a:t>
            </a:r>
          </a:p>
          <a:p>
            <a:pPr lvl="2"/>
            <a:r>
              <a:rPr lang="en-US" dirty="0" smtClean="0"/>
              <a:t>Larger may require monopod/tripod but </a:t>
            </a:r>
            <a:r>
              <a:rPr lang="en-US" dirty="0"/>
              <a:t>has </a:t>
            </a:r>
            <a:r>
              <a:rPr lang="en-US" dirty="0" smtClean="0"/>
              <a:t>brighter skies</a:t>
            </a:r>
            <a:r>
              <a:rPr lang="en-US" dirty="0"/>
              <a:t>, </a:t>
            </a:r>
            <a:r>
              <a:rPr lang="en-US" dirty="0" smtClean="0"/>
              <a:t>more stars/DSOs</a:t>
            </a:r>
          </a:p>
          <a:p>
            <a:pPr lvl="3"/>
            <a:r>
              <a:rPr lang="en-US" dirty="0" smtClean="0"/>
              <a:t>50mm (or 63mm mini giants( typical limit of hand </a:t>
            </a:r>
            <a:r>
              <a:rPr lang="en-US" dirty="0" err="1" smtClean="0"/>
              <a:t>holdability</a:t>
            </a:r>
            <a:r>
              <a:rPr lang="en-US" dirty="0" smtClean="0"/>
              <a:t>)</a:t>
            </a:r>
            <a:endParaRPr lang="en-US" dirty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9031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Ultra Wide Low Power </a:t>
            </a:r>
            <a:r>
              <a:rPr lang="en-US" dirty="0" err="1" smtClean="0"/>
              <a:t>Gallileans</a:t>
            </a:r>
            <a:r>
              <a:rPr lang="en-US" dirty="0" smtClean="0"/>
              <a:t> </a:t>
            </a:r>
            <a:r>
              <a:rPr lang="en-US" sz="2700" dirty="0" smtClean="0"/>
              <a:t>(Constellation Viewing – entire constellations!)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Kasai/Blue Planet Optics 2.3x40mm 28 deg AFOV</a:t>
            </a:r>
          </a:p>
          <a:p>
            <a:pPr lvl="1"/>
            <a:r>
              <a:rPr lang="en-US" sz="2300" dirty="0" smtClean="0"/>
              <a:t>Very low eye relief &amp; small eyepiece opening (not for eyeglass wearers!) – the closer you can get your eye the wider the view.</a:t>
            </a:r>
          </a:p>
          <a:p>
            <a:pPr lvl="1"/>
            <a:r>
              <a:rPr lang="en-US" sz="2300" dirty="0" smtClean="0"/>
              <a:t>Optional filter holders &amp; hands free headset</a:t>
            </a:r>
          </a:p>
          <a:p>
            <a:endParaRPr lang="en-US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Vixen 2.1x42mm 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/>
              <a:t>Very low eye relief &amp; </a:t>
            </a:r>
            <a:r>
              <a:rPr lang="en-US" sz="2300" dirty="0" smtClean="0"/>
              <a:t>larger </a:t>
            </a:r>
            <a:r>
              <a:rPr lang="en-US" sz="2300" dirty="0"/>
              <a:t>eyepiece opening </a:t>
            </a:r>
            <a:r>
              <a:rPr lang="en-US" sz="2300" dirty="0" smtClean="0"/>
              <a:t>(easier daytime/meteor shower viewing) </a:t>
            </a:r>
            <a:r>
              <a:rPr lang="en-US" sz="2300" dirty="0"/>
              <a:t>– the closer you can get your eye the wider the </a:t>
            </a:r>
            <a:r>
              <a:rPr lang="en-US" sz="2300" dirty="0" smtClean="0"/>
              <a:t>view.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endParaRPr lang="en-US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2600" dirty="0" smtClean="0"/>
              <a:t>What can you see?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Pan </a:t>
            </a:r>
            <a:r>
              <a:rPr lang="en-US" sz="2300" dirty="0" err="1" smtClean="0"/>
              <a:t>Milkyway</a:t>
            </a:r>
            <a:endParaRPr lang="en-US" sz="2300" dirty="0" smtClean="0"/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Able </a:t>
            </a:r>
            <a:r>
              <a:rPr lang="en-US" sz="2300" dirty="0"/>
              <a:t>to </a:t>
            </a:r>
            <a:r>
              <a:rPr lang="en-US" sz="2300" dirty="0" err="1"/>
              <a:t>Pleadies</a:t>
            </a:r>
            <a:r>
              <a:rPr lang="en-US" sz="2300" dirty="0"/>
              <a:t> and Hyades in same </a:t>
            </a:r>
            <a:r>
              <a:rPr lang="en-US" sz="2300" dirty="0" smtClean="0"/>
              <a:t>view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Able to see Orion’s belt and sword in same view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M32 lo0ks like sky chart with guide stars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Often multiple planets in same view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2300" dirty="0" smtClean="0"/>
              <a:t>Great for fireworks, sporting events, theater/concerts, kid events!!!!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325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Vixen </a:t>
            </a:r>
            <a:r>
              <a:rPr lang="en-US" sz="4400" dirty="0" err="1" smtClean="0"/>
              <a:t>Ascott</a:t>
            </a:r>
            <a:r>
              <a:rPr lang="en-US" sz="4400" dirty="0" smtClean="0"/>
              <a:t> 10x50 SW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sz="3300" dirty="0" smtClean="0"/>
              <a:t>10x50 8.5 deg AFOV </a:t>
            </a:r>
          </a:p>
          <a:p>
            <a:pPr lvl="1"/>
            <a:r>
              <a:rPr lang="en-US" sz="3300" dirty="0"/>
              <a:t>5</a:t>
            </a:r>
            <a:r>
              <a:rPr lang="en-US" sz="3300" dirty="0" smtClean="0"/>
              <a:t>mm exit pupil</a:t>
            </a:r>
          </a:p>
          <a:p>
            <a:pPr lvl="1"/>
            <a:r>
              <a:rPr lang="en-US" sz="3300" dirty="0" smtClean="0"/>
              <a:t>Lenses and mirrors to get wide view</a:t>
            </a:r>
          </a:p>
          <a:p>
            <a:pPr lvl="1"/>
            <a:r>
              <a:rPr lang="en-US" sz="3300" dirty="0" smtClean="0"/>
              <a:t>Hand holdable (but less shake and able to see more detail when on monopod)</a:t>
            </a:r>
          </a:p>
          <a:p>
            <a:pPr lvl="1"/>
            <a:r>
              <a:rPr lang="en-US" sz="3500" dirty="0" smtClean="0"/>
              <a:t> Able to lay down or sit in zero gravity lawn chair and look at zenith!</a:t>
            </a:r>
          </a:p>
          <a:p>
            <a:endParaRPr lang="en-US" sz="3300" dirty="0"/>
          </a:p>
          <a:p>
            <a:r>
              <a:rPr lang="en-US" sz="3300" dirty="0" smtClean="0"/>
              <a:t>What can you see?</a:t>
            </a:r>
          </a:p>
          <a:p>
            <a:r>
              <a:rPr lang="en-US" sz="3300" dirty="0" smtClean="0"/>
              <a:t>Entire Hyades!</a:t>
            </a:r>
            <a:endParaRPr lang="en-US" sz="3300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300" dirty="0" err="1" smtClean="0"/>
              <a:t>Pleadies</a:t>
            </a:r>
            <a:r>
              <a:rPr lang="en-US" sz="3300" dirty="0" smtClean="0"/>
              <a:t> or Beehive Star Clusters look good.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300" dirty="0" smtClean="0"/>
              <a:t>Belt of Orion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300" dirty="0" smtClean="0"/>
              <a:t>Sword of Orion with M42 visible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300" dirty="0"/>
              <a:t>M</a:t>
            </a:r>
            <a:r>
              <a:rPr lang="en-US" sz="3300" dirty="0" smtClean="0"/>
              <a:t>ultiple DSOs in same view (M81/M82, comets, planets)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872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5819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Orion Mini-Giants &amp; </a:t>
            </a:r>
            <a:br>
              <a:rPr lang="en-US" sz="4400" dirty="0" smtClean="0"/>
            </a:br>
            <a:r>
              <a:rPr lang="en-US" sz="4400" dirty="0" smtClean="0"/>
              <a:t>Garrett Pistol Grip Monopod 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 smtClean="0"/>
              <a:t>(limit of hand </a:t>
            </a:r>
            <a:r>
              <a:rPr lang="en-US" sz="3100" dirty="0" err="1" smtClean="0"/>
              <a:t>holdability</a:t>
            </a:r>
            <a:r>
              <a:rPr lang="en-US" sz="3100" dirty="0" smtClean="0"/>
              <a:t>)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5334000"/>
          </a:xfrm>
        </p:spPr>
        <p:txBody>
          <a:bodyPr>
            <a:normAutofit fontScale="47500" lnSpcReduction="20000"/>
          </a:bodyPr>
          <a:lstStyle/>
          <a:p>
            <a:r>
              <a:rPr lang="en-US" sz="3800" dirty="0" smtClean="0"/>
              <a:t>9x63   5.0 deg AFOV </a:t>
            </a:r>
          </a:p>
          <a:p>
            <a:pPr lvl="1"/>
            <a:r>
              <a:rPr lang="en-US" sz="3300" dirty="0" smtClean="0"/>
              <a:t>7mm exit pupil,  20mm eye relief</a:t>
            </a:r>
          </a:p>
          <a:p>
            <a:pPr lvl="1"/>
            <a:r>
              <a:rPr lang="en-US" sz="3300" dirty="0" smtClean="0"/>
              <a:t>Only 2.3 lbs.</a:t>
            </a:r>
          </a:p>
          <a:p>
            <a:pPr lvl="1"/>
            <a:r>
              <a:rPr lang="en-US" sz="3300" dirty="0" smtClean="0"/>
              <a:t>Hand holdable (but less shake and able to see more detail when on monopod)</a:t>
            </a:r>
          </a:p>
          <a:p>
            <a:endParaRPr lang="en-US" sz="3300" dirty="0"/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US" sz="3800" dirty="0" smtClean="0"/>
              <a:t>15x63   3.7 deg AFOV</a:t>
            </a:r>
          </a:p>
          <a:p>
            <a:pPr marL="548640" lvl="2" indent="-274320">
              <a:buClr>
                <a:schemeClr val="accent3"/>
              </a:buClr>
              <a:buSzPct val="95000"/>
            </a:pPr>
            <a:r>
              <a:rPr lang="en-US" sz="3400" dirty="0" smtClean="0"/>
              <a:t>4.5mm exit pupil, 29mm eye relief</a:t>
            </a:r>
          </a:p>
          <a:p>
            <a:pPr lvl="1"/>
            <a:r>
              <a:rPr lang="en-US" sz="3400" dirty="0"/>
              <a:t>Only 2.3 lbs.</a:t>
            </a:r>
          </a:p>
          <a:p>
            <a:pPr lvl="1"/>
            <a:r>
              <a:rPr lang="en-US" sz="3400" dirty="0" err="1" smtClean="0"/>
              <a:t>Marginably</a:t>
            </a:r>
            <a:r>
              <a:rPr lang="en-US" sz="3400" dirty="0" smtClean="0"/>
              <a:t> </a:t>
            </a:r>
            <a:r>
              <a:rPr lang="en-US" sz="3400" dirty="0"/>
              <a:t>holdable </a:t>
            </a:r>
            <a:r>
              <a:rPr lang="en-US" sz="3400" dirty="0" smtClean="0"/>
              <a:t>(much less </a:t>
            </a:r>
            <a:r>
              <a:rPr lang="en-US" sz="3400" dirty="0"/>
              <a:t>shake and able to see </a:t>
            </a:r>
            <a:r>
              <a:rPr lang="en-US" sz="3400" dirty="0" smtClean="0"/>
              <a:t>much more </a:t>
            </a:r>
            <a:r>
              <a:rPr lang="en-US" sz="3400" dirty="0"/>
              <a:t>detail when on </a:t>
            </a:r>
            <a:r>
              <a:rPr lang="en-US" sz="3400" dirty="0" smtClean="0"/>
              <a:t>monopod!)</a:t>
            </a:r>
          </a:p>
          <a:p>
            <a:pPr lvl="1"/>
            <a:endParaRPr lang="en-US" sz="3300" dirty="0"/>
          </a:p>
          <a:p>
            <a:r>
              <a:rPr lang="en-US" sz="3800" dirty="0" smtClean="0"/>
              <a:t>Able to lay down or sit in zero gravity lawn chair and look at zenith!</a:t>
            </a:r>
          </a:p>
          <a:p>
            <a:endParaRPr lang="en-US" sz="3800" dirty="0"/>
          </a:p>
          <a:p>
            <a:r>
              <a:rPr lang="en-US" sz="3800" dirty="0" smtClean="0"/>
              <a:t>What can you see?</a:t>
            </a:r>
          </a:p>
          <a:p>
            <a:pPr lvl="1"/>
            <a:r>
              <a:rPr lang="en-US" sz="3400" dirty="0" err="1" smtClean="0"/>
              <a:t>Pleadies</a:t>
            </a:r>
            <a:r>
              <a:rPr lang="en-US" sz="3400" dirty="0" smtClean="0"/>
              <a:t> or Beehive Star Clusters look great!</a:t>
            </a:r>
          </a:p>
          <a:p>
            <a:pPr lvl="1"/>
            <a:r>
              <a:rPr lang="en-US" sz="3400" dirty="0" smtClean="0"/>
              <a:t>Sword of Orion with M42 visible</a:t>
            </a:r>
          </a:p>
          <a:p>
            <a:pPr lvl="1"/>
            <a:r>
              <a:rPr lang="en-US" sz="3400" dirty="0" smtClean="0"/>
              <a:t>M81.M82 in same view</a:t>
            </a:r>
          </a:p>
          <a:p>
            <a:pPr lvl="1"/>
            <a:r>
              <a:rPr lang="en-US" sz="3400" dirty="0" smtClean="0"/>
              <a:t>Multiple DSOs in same view (M81/M82, comets, planets)</a:t>
            </a:r>
          </a:p>
        </p:txBody>
      </p:sp>
    </p:spTree>
    <p:extLst>
      <p:ext uri="{BB962C8B-B14F-4D97-AF65-F5344CB8AC3E}">
        <p14:creationId xmlns:p14="http://schemas.microsoft.com/office/powerpoint/2010/main" val="1763873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Large Binoculars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6096000"/>
          </a:xfrm>
        </p:spPr>
        <p:txBody>
          <a:bodyPr>
            <a:normAutofit fontScale="47500" lnSpcReduction="20000"/>
          </a:bodyPr>
          <a:lstStyle/>
          <a:p>
            <a:r>
              <a:rPr lang="en-US" sz="4200" dirty="0" smtClean="0"/>
              <a:t>Why Large Binoculars</a:t>
            </a:r>
          </a:p>
          <a:p>
            <a:pPr lvl="1"/>
            <a:r>
              <a:rPr lang="en-US" sz="3300" dirty="0" smtClean="0"/>
              <a:t>Natural two eye viewing (Sqrt 2 signal to noise brain multiplier) - Twice the aperture of monocular</a:t>
            </a:r>
          </a:p>
          <a:p>
            <a:pPr lvl="1"/>
            <a:r>
              <a:rPr lang="en-US" sz="3300" dirty="0" smtClean="0"/>
              <a:t>Large aperture enables you to see more and dimmer DSOs with greater detail.</a:t>
            </a:r>
          </a:p>
          <a:p>
            <a:pPr lvl="1"/>
            <a:r>
              <a:rPr lang="en-US" sz="3300" dirty="0" smtClean="0"/>
              <a:t>Wider true field of views than telescopes, but not as wide as smaller binoculars</a:t>
            </a:r>
          </a:p>
          <a:p>
            <a:pPr lvl="1"/>
            <a:r>
              <a:rPr lang="en-US" sz="3300" dirty="0" smtClean="0"/>
              <a:t>Smaller/More portable than larger telescopes, but not as portable as small hand holdable binos</a:t>
            </a:r>
          </a:p>
          <a:p>
            <a:pPr marL="393192" lvl="1" indent="0">
              <a:buNone/>
            </a:pPr>
            <a:endParaRPr lang="en-US" sz="3300" dirty="0"/>
          </a:p>
          <a:p>
            <a:r>
              <a:rPr lang="en-US" sz="4200" dirty="0" smtClean="0"/>
              <a:t>Disadvantage – 70mm+ require tripods (extra setup/weight)</a:t>
            </a:r>
          </a:p>
          <a:p>
            <a:pPr lvl="2"/>
            <a:r>
              <a:rPr lang="en-US" sz="3300" dirty="0" smtClean="0"/>
              <a:t>Straight through limited to 70 deg azimuth (neck limit) but easy to aim</a:t>
            </a:r>
          </a:p>
          <a:p>
            <a:pPr lvl="2"/>
            <a:r>
              <a:rPr lang="en-US" sz="3300" dirty="0" smtClean="0"/>
              <a:t>45/90 deg able to see zenith (90 deg azimuth) but harder to aim. Plus able to swap eyepieces (power, AFOV/TFOV)</a:t>
            </a:r>
          </a:p>
          <a:p>
            <a:pPr lvl="2"/>
            <a:endParaRPr lang="en-US" sz="3300" dirty="0" smtClean="0"/>
          </a:p>
          <a:p>
            <a:r>
              <a:rPr lang="en-US" sz="4200" dirty="0"/>
              <a:t>What can you see</a:t>
            </a:r>
            <a:r>
              <a:rPr lang="en-US" sz="4200" dirty="0" smtClean="0"/>
              <a:t>?</a:t>
            </a:r>
          </a:p>
          <a:p>
            <a:pPr lvl="1"/>
            <a:r>
              <a:rPr lang="en-US" sz="3600" dirty="0" smtClean="0"/>
              <a:t>M31 (two FOV from dark site Mauna Kea – best view of M31 ever)</a:t>
            </a:r>
            <a:endParaRPr lang="en-US" sz="3600" dirty="0"/>
          </a:p>
          <a:p>
            <a:pPr lvl="1"/>
            <a:r>
              <a:rPr lang="en-US" sz="3300" dirty="0" err="1"/>
              <a:t>Pleadies</a:t>
            </a:r>
            <a:r>
              <a:rPr lang="en-US" sz="3300" dirty="0"/>
              <a:t> or Beehive Star Clusters look </a:t>
            </a:r>
            <a:r>
              <a:rPr lang="en-US" sz="3300" dirty="0" err="1" smtClean="0"/>
              <a:t>awsome</a:t>
            </a:r>
            <a:r>
              <a:rPr lang="en-US" sz="3300" dirty="0" smtClean="0"/>
              <a:t> (especially when planet or moon passes through!</a:t>
            </a:r>
            <a:endParaRPr lang="en-US" sz="3300" dirty="0"/>
          </a:p>
          <a:p>
            <a:pPr lvl="1"/>
            <a:r>
              <a:rPr lang="en-US" sz="3300" dirty="0"/>
              <a:t>Sword of Orion with M42 </a:t>
            </a:r>
            <a:r>
              <a:rPr lang="en-US" sz="3300" dirty="0" err="1" smtClean="0"/>
              <a:t>visiblelooks</a:t>
            </a:r>
            <a:r>
              <a:rPr lang="en-US" sz="3300" dirty="0" smtClean="0"/>
              <a:t> </a:t>
            </a:r>
            <a:r>
              <a:rPr lang="en-US" sz="3300" dirty="0" err="1" smtClean="0"/>
              <a:t>awsome</a:t>
            </a:r>
            <a:r>
              <a:rPr lang="en-US" sz="3300" dirty="0" smtClean="0"/>
              <a:t>!</a:t>
            </a:r>
            <a:endParaRPr lang="en-US" sz="3300" dirty="0"/>
          </a:p>
          <a:p>
            <a:pPr lvl="1"/>
            <a:r>
              <a:rPr lang="en-US" sz="3300" dirty="0"/>
              <a:t>M81.M82 in same view</a:t>
            </a:r>
          </a:p>
          <a:p>
            <a:pPr lvl="1"/>
            <a:r>
              <a:rPr lang="en-US" sz="3300" dirty="0"/>
              <a:t>Multiple DSOs in same view (M81/M82, comets, planets</a:t>
            </a:r>
            <a:r>
              <a:rPr lang="en-US" sz="3300" dirty="0" smtClean="0"/>
              <a:t>)</a:t>
            </a:r>
          </a:p>
          <a:p>
            <a:pPr lvl="1"/>
            <a:r>
              <a:rPr lang="en-US" sz="3300" dirty="0" smtClean="0"/>
              <a:t>Sun Spots with great detail (white light solar filter needed)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1042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dirty="0"/>
              <a:t>25x100mm </a:t>
            </a:r>
            <a:r>
              <a:rPr lang="en-US" dirty="0" err="1"/>
              <a:t>Appogee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Straight Through Binos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Straight through limited to 70 deg </a:t>
            </a:r>
            <a:r>
              <a:rPr lang="en-US" dirty="0" smtClean="0"/>
              <a:t>azimuth </a:t>
            </a:r>
            <a:r>
              <a:rPr lang="en-US" dirty="0"/>
              <a:t>(neck limit) but easy to </a:t>
            </a:r>
            <a:r>
              <a:rPr lang="en-US" dirty="0" smtClean="0"/>
              <a:t>aim</a:t>
            </a:r>
          </a:p>
          <a:p>
            <a:r>
              <a:rPr lang="en-US" dirty="0" smtClean="0"/>
              <a:t>Fixed Eyepiece power 25x and 3.5deg TFOV (cloudy nights says less) </a:t>
            </a:r>
            <a:endParaRPr lang="en-US" dirty="0"/>
          </a:p>
          <a:p>
            <a:r>
              <a:rPr lang="en-US" smtClean="0"/>
              <a:t>Inexpensive/Light </a:t>
            </a:r>
            <a:r>
              <a:rPr lang="en-US" smtClean="0"/>
              <a:t>Weight </a:t>
            </a:r>
            <a:r>
              <a:rPr lang="en-US" dirty="0" smtClean="0"/>
              <a:t>camera tripod (cloudy nights recommends heavier/stiller/taller more expensive tripod for stability and less vibration</a:t>
            </a:r>
          </a:p>
          <a:p>
            <a:pPr lvl="1"/>
            <a:r>
              <a:rPr lang="en-US" dirty="0" smtClean="0"/>
              <a:t>Not able to point to zenith, and no space for head/neck space to do so (but neck limited to 70 deg anyway).</a:t>
            </a:r>
          </a:p>
          <a:p>
            <a:pPr lvl="1"/>
            <a:r>
              <a:rPr lang="en-US" dirty="0" smtClean="0"/>
              <a:t>More difficult to mount bino on tripod (than Versa Go mount L bracket)</a:t>
            </a:r>
          </a:p>
        </p:txBody>
      </p:sp>
    </p:spTree>
    <p:extLst>
      <p:ext uri="{BB962C8B-B14F-4D97-AF65-F5344CB8AC3E}">
        <p14:creationId xmlns:p14="http://schemas.microsoft.com/office/powerpoint/2010/main" val="2347776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249</TotalTime>
  <Words>1209</Words>
  <Application>Microsoft Office PowerPoint</Application>
  <PresentationFormat>On-screen Show (4:3)</PresentationFormat>
  <Paragraphs>132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Binoculars (&amp; Binoviewers)</vt:lpstr>
      <vt:lpstr>Binoculars</vt:lpstr>
      <vt:lpstr>Types of Binoculars</vt:lpstr>
      <vt:lpstr>Binocular Specification</vt:lpstr>
      <vt:lpstr>Ultra Wide Low Power Gallileans (Constellation Viewing – entire constellations!)</vt:lpstr>
      <vt:lpstr>Vixen Ascott 10x50 SW</vt:lpstr>
      <vt:lpstr>Orion Mini-Giants &amp;  Garrett Pistol Grip Monopod  (limit of hand holdability)</vt:lpstr>
      <vt:lpstr>Large Binoculars</vt:lpstr>
      <vt:lpstr> 25x100mm Appogee  Straight Through Binos</vt:lpstr>
      <vt:lpstr>FAAC Orion 100mm Right Angle Binos </vt:lpstr>
      <vt:lpstr>Denk II Binoviewers</vt:lpstr>
      <vt:lpstr>Denkmeier LOA 21 3D eyepieces</vt:lpstr>
      <vt:lpstr>Questions &amp; Answers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 Binoculars, Binoviewers, &amp; LOA 21 3D</dc:title>
  <dc:creator>woww</dc:creator>
  <cp:lastModifiedBy>woww</cp:lastModifiedBy>
  <cp:revision>27</cp:revision>
  <dcterms:created xsi:type="dcterms:W3CDTF">2016-01-27T02:51:10Z</dcterms:created>
  <dcterms:modified xsi:type="dcterms:W3CDTF">2017-03-11T02:08:58Z</dcterms:modified>
</cp:coreProperties>
</file>