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7" r:id="rId2"/>
    <p:sldId id="271" r:id="rId3"/>
    <p:sldId id="291" r:id="rId4"/>
    <p:sldId id="288" r:id="rId5"/>
    <p:sldId id="289" r:id="rId6"/>
    <p:sldId id="317" r:id="rId7"/>
    <p:sldId id="322" r:id="rId8"/>
    <p:sldId id="293" r:id="rId9"/>
    <p:sldId id="318" r:id="rId10"/>
    <p:sldId id="329" r:id="rId11"/>
    <p:sldId id="319" r:id="rId12"/>
    <p:sldId id="320" r:id="rId13"/>
    <p:sldId id="321" r:id="rId14"/>
    <p:sldId id="330" r:id="rId15"/>
    <p:sldId id="274" r:id="rId16"/>
    <p:sldId id="269" r:id="rId17"/>
    <p:sldId id="300" r:id="rId18"/>
    <p:sldId id="301" r:id="rId19"/>
    <p:sldId id="272" r:id="rId20"/>
    <p:sldId id="273" r:id="rId21"/>
    <p:sldId id="294" r:id="rId22"/>
    <p:sldId id="316" r:id="rId23"/>
    <p:sldId id="303" r:id="rId24"/>
    <p:sldId id="296" r:id="rId25"/>
    <p:sldId id="298" r:id="rId26"/>
    <p:sldId id="311" r:id="rId27"/>
    <p:sldId id="305" r:id="rId28"/>
    <p:sldId id="295" r:id="rId29"/>
    <p:sldId id="306" r:id="rId30"/>
    <p:sldId id="323" r:id="rId31"/>
    <p:sldId id="281" r:id="rId32"/>
    <p:sldId id="304" r:id="rId33"/>
    <p:sldId id="307" r:id="rId34"/>
    <p:sldId id="328" r:id="rId35"/>
    <p:sldId id="324" r:id="rId36"/>
    <p:sldId id="327" r:id="rId37"/>
    <p:sldId id="326" r:id="rId38"/>
    <p:sldId id="314" r:id="rId39"/>
    <p:sldId id="32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2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7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1C5522-6B8A-407E-804F-2F2DF5CC666D}" type="datetimeFigureOut">
              <a:rPr lang="en-US" smtClean="0"/>
              <a:t>3/13/2017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D452F-C839-42AD-A0E5-3B9F9A75199E}" type="slidenum">
              <a:rPr lang="en-US" smtClean="0"/>
              <a:t>‹#›</a:t>
            </a:fld>
            <a:endParaRPr lang="en-US"/>
          </a:p>
        </p:txBody>
      </p:sp>
    </p:spTree>
    <p:extLst>
      <p:ext uri="{BB962C8B-B14F-4D97-AF65-F5344CB8AC3E}">
        <p14:creationId xmlns:p14="http://schemas.microsoft.com/office/powerpoint/2010/main" val="344171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D452F-C839-42AD-A0E5-3B9F9A75199E}" type="slidenum">
              <a:rPr lang="en-US" smtClean="0"/>
              <a:t>1</a:t>
            </a:fld>
            <a:endParaRPr lang="en-US"/>
          </a:p>
        </p:txBody>
      </p:sp>
    </p:spTree>
    <p:extLst>
      <p:ext uri="{BB962C8B-B14F-4D97-AF65-F5344CB8AC3E}">
        <p14:creationId xmlns:p14="http://schemas.microsoft.com/office/powerpoint/2010/main" val="182715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D452F-C839-42AD-A0E5-3B9F9A75199E}" type="slidenum">
              <a:rPr lang="en-US" smtClean="0"/>
              <a:t>2</a:t>
            </a:fld>
            <a:endParaRPr lang="en-US"/>
          </a:p>
        </p:txBody>
      </p:sp>
    </p:spTree>
    <p:extLst>
      <p:ext uri="{BB962C8B-B14F-4D97-AF65-F5344CB8AC3E}">
        <p14:creationId xmlns:p14="http://schemas.microsoft.com/office/powerpoint/2010/main" val="1661612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0D452F-C839-42AD-A0E5-3B9F9A75199E}" type="slidenum">
              <a:rPr lang="en-US" smtClean="0"/>
              <a:t>38</a:t>
            </a:fld>
            <a:endParaRPr lang="en-US"/>
          </a:p>
        </p:txBody>
      </p:sp>
    </p:spTree>
    <p:extLst>
      <p:ext uri="{BB962C8B-B14F-4D97-AF65-F5344CB8AC3E}">
        <p14:creationId xmlns:p14="http://schemas.microsoft.com/office/powerpoint/2010/main" val="406494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6F6937-8185-4F15-88E7-F8A584F9DB0E}"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153584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F6937-8185-4F15-88E7-F8A584F9DB0E}"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194839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F6937-8185-4F15-88E7-F8A584F9DB0E}"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157969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6F6937-8185-4F15-88E7-F8A584F9DB0E}"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3428843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6F6937-8185-4F15-88E7-F8A584F9DB0E}" type="datetimeFigureOut">
              <a:rPr lang="en-US" smtClean="0"/>
              <a:t>3/13/2017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2145437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6F6937-8185-4F15-88E7-F8A584F9DB0E}"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200477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6F6937-8185-4F15-88E7-F8A584F9DB0E}" type="datetimeFigureOut">
              <a:rPr lang="en-US" smtClean="0"/>
              <a:t>3/13/2017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148490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6F6937-8185-4F15-88E7-F8A584F9DB0E}" type="datetimeFigureOut">
              <a:rPr lang="en-US" smtClean="0"/>
              <a:t>3/13/2017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2579720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6F6937-8185-4F15-88E7-F8A584F9DB0E}" type="datetimeFigureOut">
              <a:rPr lang="en-US" smtClean="0"/>
              <a:t>3/13/2017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1205036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F6937-8185-4F15-88E7-F8A584F9DB0E}"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187151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6F6937-8185-4F15-88E7-F8A584F9DB0E}" type="datetimeFigureOut">
              <a:rPr lang="en-US" smtClean="0"/>
              <a:t>3/13/2017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865E48-1284-427B-A9A5-D477782D8E00}" type="slidenum">
              <a:rPr lang="en-US" smtClean="0"/>
              <a:t>‹#›</a:t>
            </a:fld>
            <a:endParaRPr lang="en-US"/>
          </a:p>
        </p:txBody>
      </p:sp>
    </p:spTree>
    <p:extLst>
      <p:ext uri="{BB962C8B-B14F-4D97-AF65-F5344CB8AC3E}">
        <p14:creationId xmlns:p14="http://schemas.microsoft.com/office/powerpoint/2010/main" val="1837444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6F6937-8185-4F15-88E7-F8A584F9DB0E}" type="datetimeFigureOut">
              <a:rPr lang="en-US" smtClean="0"/>
              <a:t>3/13/2017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865E48-1284-427B-A9A5-D477782D8E00}" type="slidenum">
              <a:rPr lang="en-US" smtClean="0"/>
              <a:t>‹#›</a:t>
            </a:fld>
            <a:endParaRPr lang="en-US"/>
          </a:p>
        </p:txBody>
      </p:sp>
    </p:spTree>
    <p:extLst>
      <p:ext uri="{BB962C8B-B14F-4D97-AF65-F5344CB8AC3E}">
        <p14:creationId xmlns:p14="http://schemas.microsoft.com/office/powerpoint/2010/main" val="1806002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orbitbooks.net/2312/"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50" y="243142"/>
            <a:ext cx="4772025" cy="1417701"/>
          </a:xfrm>
        </p:spPr>
        <p:txBody>
          <a:bodyPr>
            <a:normAutofit/>
          </a:bodyPr>
          <a:lstStyle/>
          <a:p>
            <a:r>
              <a:rPr lang="en-US" sz="4400" dirty="0" smtClean="0">
                <a:solidFill>
                  <a:srgbClr val="0032FA"/>
                </a:solidFill>
                <a:latin typeface="Arial" panose="020B0604020202020204" pitchFamily="34" charset="0"/>
                <a:cs typeface="Arial" panose="020B0604020202020204" pitchFamily="34" charset="0"/>
              </a:rPr>
              <a:t>Colonizing Mars</a:t>
            </a:r>
            <a:br>
              <a:rPr lang="en-US" sz="4400" dirty="0" smtClean="0">
                <a:solidFill>
                  <a:srgbClr val="0032FA"/>
                </a:solidFill>
                <a:latin typeface="Arial" panose="020B0604020202020204" pitchFamily="34" charset="0"/>
                <a:cs typeface="Arial" panose="020B0604020202020204" pitchFamily="34" charset="0"/>
              </a:rPr>
            </a:b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5725" y="1458913"/>
            <a:ext cx="5953125" cy="1655762"/>
          </a:xfrm>
        </p:spPr>
        <p:txBody>
          <a:bodyPr/>
          <a:lstStyle/>
          <a:p>
            <a:pPr algn="l"/>
            <a:r>
              <a:rPr lang="en-US" dirty="0" smtClean="0">
                <a:latin typeface="Arial" panose="020B0604020202020204" pitchFamily="34" charset="0"/>
                <a:cs typeface="Arial" panose="020B0604020202020204" pitchFamily="34" charset="0"/>
              </a:rPr>
              <a:t> </a:t>
            </a:r>
            <a:r>
              <a:rPr lang="en-US" sz="2800" dirty="0" smtClean="0">
                <a:solidFill>
                  <a:srgbClr val="0032FA"/>
                </a:solidFill>
                <a:latin typeface="Arial" panose="020B0604020202020204" pitchFamily="34" charset="0"/>
                <a:cs typeface="Arial" panose="020B0604020202020204" pitchFamily="34" charset="0"/>
              </a:rPr>
              <a:t>Dr. Dale Partin and David </a:t>
            </a:r>
            <a:r>
              <a:rPr lang="en-US" sz="2800" dirty="0" smtClean="0">
                <a:solidFill>
                  <a:srgbClr val="0032FA"/>
                </a:solidFill>
                <a:latin typeface="Arial" panose="020B0604020202020204" pitchFamily="34" charset="0"/>
                <a:cs typeface="Arial" panose="020B0604020202020204" pitchFamily="34" charset="0"/>
              </a:rPr>
              <a:t>Bailey</a:t>
            </a:r>
          </a:p>
          <a:p>
            <a:pPr algn="l"/>
            <a:r>
              <a:rPr lang="en-US" sz="2800" dirty="0" smtClean="0">
                <a:solidFill>
                  <a:srgbClr val="0032FA"/>
                </a:solidFill>
                <a:latin typeface="Arial" panose="020B0604020202020204" pitchFamily="34" charset="0"/>
                <a:cs typeface="Arial" panose="020B0604020202020204" pitchFamily="34" charset="0"/>
              </a:rPr>
              <a:t> </a:t>
            </a:r>
          </a:p>
          <a:p>
            <a:pPr algn="l"/>
            <a:r>
              <a:rPr lang="en-US" sz="2800" dirty="0">
                <a:solidFill>
                  <a:srgbClr val="0032FA"/>
                </a:solidFill>
                <a:latin typeface="Arial" panose="020B0604020202020204" pitchFamily="34" charset="0"/>
                <a:cs typeface="Arial" panose="020B0604020202020204" pitchFamily="34" charset="0"/>
              </a:rPr>
              <a:t> </a:t>
            </a:r>
            <a:r>
              <a:rPr lang="en-US" sz="2800" dirty="0" smtClean="0">
                <a:solidFill>
                  <a:srgbClr val="0032FA"/>
                </a:solidFill>
                <a:latin typeface="Arial" panose="020B0604020202020204" pitchFamily="34" charset="0"/>
                <a:cs typeface="Arial" panose="020B0604020202020204" pitchFamily="34" charset="0"/>
              </a:rPr>
              <a:t>March, 2017</a:t>
            </a:r>
            <a:endParaRPr lang="en-US" sz="2800" dirty="0" smtClean="0">
              <a:solidFill>
                <a:srgbClr val="0032FA"/>
              </a:solidFill>
              <a:latin typeface="Arial" panose="020B0604020202020204" pitchFamily="34" charset="0"/>
              <a:cs typeface="Arial" panose="020B0604020202020204" pitchFamily="34" charset="0"/>
            </a:endParaRPr>
          </a:p>
        </p:txBody>
      </p:sp>
      <p:sp>
        <p:nvSpPr>
          <p:cNvPr id="6" name="TextBox 5"/>
          <p:cNvSpPr txBox="1"/>
          <p:nvPr/>
        </p:nvSpPr>
        <p:spPr>
          <a:xfrm>
            <a:off x="271463" y="3609975"/>
            <a:ext cx="3790950" cy="2246769"/>
          </a:xfrm>
          <a:prstGeom prst="rect">
            <a:avLst/>
          </a:prstGeom>
          <a:noFill/>
        </p:spPr>
        <p:txBody>
          <a:bodyPr wrap="square" rtlCol="0">
            <a:spAutoFit/>
          </a:bodyPr>
          <a:lstStyle/>
          <a:p>
            <a:r>
              <a:rPr lang="en-US" sz="2800" dirty="0" smtClean="0"/>
              <a:t>Elon Musk’s vision for an Interplanetary Transportation System.  Passengers are boarding for </a:t>
            </a:r>
            <a:r>
              <a:rPr lang="en-US" sz="2800" dirty="0" smtClean="0"/>
              <a:t>a trip </a:t>
            </a:r>
            <a:r>
              <a:rPr lang="en-US" sz="2800" dirty="0" smtClean="0"/>
              <a:t>to Mars.</a:t>
            </a:r>
            <a:endParaRPr lang="en-US" sz="2800" dirty="0"/>
          </a:p>
        </p:txBody>
      </p:sp>
      <p:sp>
        <p:nvSpPr>
          <p:cNvPr id="7" name="TextBox 6"/>
          <p:cNvSpPr txBox="1"/>
          <p:nvPr/>
        </p:nvSpPr>
        <p:spPr>
          <a:xfrm>
            <a:off x="4267200" y="6219825"/>
            <a:ext cx="7635240" cy="381000"/>
          </a:xfrm>
          <a:prstGeom prst="rect">
            <a:avLst/>
          </a:prstGeom>
          <a:noFill/>
        </p:spPr>
        <p:txBody>
          <a:bodyPr wrap="square" rtlCol="0">
            <a:spAutoFit/>
          </a:bodyPr>
          <a:lstStyle/>
          <a:p>
            <a:r>
              <a:rPr lang="en-US"/>
              <a:t>http://www.space.com/34210-elon-musk-unveils-spacex-mars-colony-ship.html</a:t>
            </a:r>
            <a:endParaRPr lang="en-US" dirty="0"/>
          </a:p>
        </p:txBody>
      </p:sp>
      <p:pic>
        <p:nvPicPr>
          <p:cNvPr id="10" name="Picture 9"/>
          <p:cNvPicPr>
            <a:picLocks noChangeAspect="1"/>
          </p:cNvPicPr>
          <p:nvPr/>
        </p:nvPicPr>
        <p:blipFill>
          <a:blip r:embed="rId3"/>
          <a:stretch>
            <a:fillRect/>
          </a:stretch>
        </p:blipFill>
        <p:spPr>
          <a:xfrm>
            <a:off x="4333875" y="2286794"/>
            <a:ext cx="7658100" cy="3307080"/>
          </a:xfrm>
          <a:prstGeom prst="rect">
            <a:avLst/>
          </a:prstGeom>
        </p:spPr>
      </p:pic>
    </p:spTree>
    <p:extLst>
      <p:ext uri="{BB962C8B-B14F-4D97-AF65-F5344CB8AC3E}">
        <p14:creationId xmlns:p14="http://schemas.microsoft.com/office/powerpoint/2010/main" val="1713397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00025" y="349637"/>
            <a:ext cx="11572875" cy="707886"/>
          </a:xfrm>
          <a:prstGeom prst="rect">
            <a:avLst/>
          </a:prstGeom>
          <a:noFill/>
          <a:ln w="9525">
            <a:noFill/>
            <a:miter lim="800000"/>
            <a:headEnd/>
            <a:tailEnd/>
          </a:ln>
        </p:spPr>
        <p:txBody>
          <a:bodyPr wrap="square">
            <a:spAutoFit/>
          </a:bodyPr>
          <a:lstStyle/>
          <a:p>
            <a:pPr algn="ctr"/>
            <a:r>
              <a:rPr lang="en-US" sz="4000" dirty="0">
                <a:solidFill>
                  <a:srgbClr val="0032FA"/>
                </a:solidFill>
              </a:rPr>
              <a:t>SpaceX Approach </a:t>
            </a:r>
            <a:r>
              <a:rPr lang="en-US" sz="4000" dirty="0"/>
              <a:t> </a:t>
            </a:r>
            <a:r>
              <a:rPr lang="en-US" sz="4000" dirty="0" smtClean="0"/>
              <a:t> </a:t>
            </a:r>
          </a:p>
        </p:txBody>
      </p:sp>
      <p:sp>
        <p:nvSpPr>
          <p:cNvPr id="9" name="TextBox 8"/>
          <p:cNvSpPr txBox="1"/>
          <p:nvPr/>
        </p:nvSpPr>
        <p:spPr>
          <a:xfrm>
            <a:off x="304801" y="1214293"/>
            <a:ext cx="6991350" cy="4205767"/>
          </a:xfrm>
          <a:prstGeom prst="rect">
            <a:avLst/>
          </a:prstGeom>
          <a:noFill/>
        </p:spPr>
        <p:txBody>
          <a:bodyPr wrap="square" rtlCol="0">
            <a:spAutoFit/>
          </a:bodyPr>
          <a:lstStyle/>
          <a:p>
            <a:pPr>
              <a:lnSpc>
                <a:spcPct val="90000"/>
              </a:lnSpc>
            </a:pPr>
            <a:r>
              <a:rPr lang="en-US" sz="2700" dirty="0" smtClean="0">
                <a:solidFill>
                  <a:srgbClr val="0032FA"/>
                </a:solidFill>
                <a:latin typeface="Arial" panose="020B0604020202020204" pitchFamily="34" charset="0"/>
              </a:rPr>
              <a:t>Elon Musk plans to put as many as 1000 spacecraft in orbit around the Earth, each with 100 people on board.  These ships would wait until the right “launch window” to Mars each 26 months, and then all head for Mars together.  This would mean a very long time exposed to weightlessness and radiation while in low Earth orbit.  </a:t>
            </a:r>
          </a:p>
          <a:p>
            <a:pPr>
              <a:lnSpc>
                <a:spcPct val="90000"/>
              </a:lnSpc>
            </a:pPr>
            <a:endParaRPr lang="en-US" sz="2700" dirty="0">
              <a:solidFill>
                <a:srgbClr val="0032FA"/>
              </a:solidFill>
              <a:latin typeface="Arial" panose="020B0604020202020204" pitchFamily="34" charset="0"/>
            </a:endParaRPr>
          </a:p>
          <a:p>
            <a:pPr>
              <a:lnSpc>
                <a:spcPct val="90000"/>
              </a:lnSpc>
            </a:pPr>
            <a:r>
              <a:rPr lang="en-US" sz="2700" dirty="0" smtClean="0">
                <a:solidFill>
                  <a:srgbClr val="0032FA"/>
                </a:solidFill>
                <a:latin typeface="Arial" panose="020B0604020202020204" pitchFamily="34" charset="0"/>
              </a:rPr>
              <a:t>Oxygen and methane would be manufactured on Mars for the return flight.</a:t>
            </a:r>
          </a:p>
        </p:txBody>
      </p:sp>
      <p:sp>
        <p:nvSpPr>
          <p:cNvPr id="3" name="Slide Number Placeholder 2"/>
          <p:cNvSpPr>
            <a:spLocks noGrp="1"/>
          </p:cNvSpPr>
          <p:nvPr>
            <p:ph type="sldNum" sz="quarter" idx="12"/>
          </p:nvPr>
        </p:nvSpPr>
        <p:spPr/>
        <p:txBody>
          <a:bodyPr/>
          <a:lstStyle/>
          <a:p>
            <a:fld id="{A4D0DDDF-B351-46C7-A0B9-022203FE0FC2}" type="slidenum">
              <a:rPr lang="en-US" smtClean="0"/>
              <a:t>10</a:t>
            </a:fld>
            <a:endParaRPr lang="en-US"/>
          </a:p>
        </p:txBody>
      </p:sp>
      <p:sp>
        <p:nvSpPr>
          <p:cNvPr id="4" name="TextBox 3"/>
          <p:cNvSpPr txBox="1"/>
          <p:nvPr/>
        </p:nvSpPr>
        <p:spPr>
          <a:xfrm>
            <a:off x="7467601" y="5771575"/>
            <a:ext cx="4429125" cy="584775"/>
          </a:xfrm>
          <a:prstGeom prst="rect">
            <a:avLst/>
          </a:prstGeom>
          <a:noFill/>
        </p:spPr>
        <p:txBody>
          <a:bodyPr wrap="square" rtlCol="0">
            <a:spAutoFit/>
          </a:bodyPr>
          <a:lstStyle/>
          <a:p>
            <a:r>
              <a:rPr lang="en-US" sz="1600" dirty="0"/>
              <a:t>http://www.space.com/34210-elon-musk-unveils-spacex-mars-colony-ship.html</a:t>
            </a:r>
          </a:p>
        </p:txBody>
      </p:sp>
      <p:sp>
        <p:nvSpPr>
          <p:cNvPr id="8" name="TextBox 7"/>
          <p:cNvSpPr txBox="1"/>
          <p:nvPr/>
        </p:nvSpPr>
        <p:spPr>
          <a:xfrm>
            <a:off x="7391400" y="4942146"/>
            <a:ext cx="4800600" cy="492443"/>
          </a:xfrm>
          <a:prstGeom prst="rect">
            <a:avLst/>
          </a:prstGeom>
          <a:noFill/>
        </p:spPr>
        <p:txBody>
          <a:bodyPr wrap="square" rtlCol="0">
            <a:spAutoFit/>
          </a:bodyPr>
          <a:lstStyle/>
          <a:p>
            <a:r>
              <a:rPr lang="en-US" sz="2600" dirty="0" smtClean="0"/>
              <a:t>Future SpaceX ITS rocket</a:t>
            </a:r>
            <a:endParaRPr lang="en-US" sz="2600" dirty="0"/>
          </a:p>
        </p:txBody>
      </p:sp>
      <p:pic>
        <p:nvPicPr>
          <p:cNvPr id="7" name="Picture 6"/>
          <p:cNvPicPr>
            <a:picLocks noChangeAspect="1"/>
          </p:cNvPicPr>
          <p:nvPr/>
        </p:nvPicPr>
        <p:blipFill>
          <a:blip r:embed="rId2"/>
          <a:stretch>
            <a:fillRect/>
          </a:stretch>
        </p:blipFill>
        <p:spPr>
          <a:xfrm>
            <a:off x="7499986" y="1512293"/>
            <a:ext cx="4396740" cy="3261360"/>
          </a:xfrm>
          <a:prstGeom prst="rect">
            <a:avLst/>
          </a:prstGeom>
        </p:spPr>
      </p:pic>
    </p:spTree>
    <p:extLst>
      <p:ext uri="{BB962C8B-B14F-4D97-AF65-F5344CB8AC3E}">
        <p14:creationId xmlns:p14="http://schemas.microsoft.com/office/powerpoint/2010/main" val="4243641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3208972" y="2564529"/>
            <a:ext cx="2994660" cy="2331720"/>
          </a:xfrm>
          <a:prstGeom prst="rect">
            <a:avLst/>
          </a:prstGeom>
        </p:spPr>
      </p:pic>
      <p:sp>
        <p:nvSpPr>
          <p:cNvPr id="2" name="Rectangle 7"/>
          <p:cNvSpPr>
            <a:spLocks noChangeArrowheads="1"/>
          </p:cNvSpPr>
          <p:nvPr/>
        </p:nvSpPr>
        <p:spPr bwMode="auto">
          <a:xfrm>
            <a:off x="76200" y="145284"/>
            <a:ext cx="11715750" cy="646331"/>
          </a:xfrm>
          <a:prstGeom prst="rect">
            <a:avLst/>
          </a:prstGeom>
          <a:noFill/>
          <a:ln w="9525">
            <a:noFill/>
            <a:miter lim="800000"/>
            <a:headEnd/>
            <a:tailEnd/>
          </a:ln>
        </p:spPr>
        <p:txBody>
          <a:bodyPr wrap="square">
            <a:spAutoFit/>
          </a:bodyPr>
          <a:lstStyle/>
          <a:p>
            <a:pPr algn="ctr"/>
            <a:r>
              <a:rPr lang="en-US" sz="3600" dirty="0" smtClean="0">
                <a:solidFill>
                  <a:srgbClr val="0032FA"/>
                </a:solidFill>
                <a:latin typeface="Arial" panose="020B0604020202020204" pitchFamily="34" charset="0"/>
                <a:cs typeface="Arial" panose="020B0604020202020204" pitchFamily="34" charset="0"/>
              </a:rPr>
              <a:t>An Alternative Approach?</a:t>
            </a:r>
            <a:r>
              <a:rPr lang="en-US" sz="2400" dirty="0"/>
              <a:t> </a:t>
            </a:r>
            <a:r>
              <a:rPr lang="en-US" sz="2400" dirty="0" smtClean="0"/>
              <a:t> </a:t>
            </a:r>
          </a:p>
        </p:txBody>
      </p:sp>
      <p:sp>
        <p:nvSpPr>
          <p:cNvPr id="3" name="Slide Number Placeholder 2"/>
          <p:cNvSpPr>
            <a:spLocks noGrp="1"/>
          </p:cNvSpPr>
          <p:nvPr>
            <p:ph type="sldNum" sz="quarter" idx="12"/>
          </p:nvPr>
        </p:nvSpPr>
        <p:spPr/>
        <p:txBody>
          <a:bodyPr/>
          <a:lstStyle/>
          <a:p>
            <a:fld id="{A4D0DDDF-B351-46C7-A0B9-022203FE0FC2}" type="slidenum">
              <a:rPr lang="en-US" smtClean="0"/>
              <a:t>11</a:t>
            </a:fld>
            <a:endParaRPr lang="en-US"/>
          </a:p>
        </p:txBody>
      </p:sp>
      <p:sp>
        <p:nvSpPr>
          <p:cNvPr id="5" name="TextBox 4"/>
          <p:cNvSpPr txBox="1"/>
          <p:nvPr/>
        </p:nvSpPr>
        <p:spPr>
          <a:xfrm>
            <a:off x="481583" y="1031802"/>
            <a:ext cx="11180445" cy="1532727"/>
          </a:xfrm>
          <a:prstGeom prst="rect">
            <a:avLst/>
          </a:prstGeom>
          <a:noFill/>
        </p:spPr>
        <p:txBody>
          <a:bodyPr wrap="square" rtlCol="0">
            <a:spAutoFit/>
          </a:bodyPr>
          <a:lstStyle/>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Alternatively, an asteroid or Near Earth Object could be hollowed out to provide interior living space, with protection from cosmic rays.  It is rotated to provide 1 g of “gravity”.  There is a spaceport on one end and an ion drive on the other. </a:t>
            </a:r>
            <a:endParaRPr lang="en-US" sz="2600" dirty="0">
              <a:solidFill>
                <a:srgbClr val="0032FA"/>
              </a:solidFill>
              <a:latin typeface="Arial" panose="020B0604020202020204" pitchFamily="34" charset="0"/>
              <a:cs typeface="Arial" panose="020B0604020202020204" pitchFamily="34" charset="0"/>
            </a:endParaRPr>
          </a:p>
        </p:txBody>
      </p:sp>
      <p:sp>
        <p:nvSpPr>
          <p:cNvPr id="8" name="TextBox 7"/>
          <p:cNvSpPr txBox="1"/>
          <p:nvPr/>
        </p:nvSpPr>
        <p:spPr>
          <a:xfrm>
            <a:off x="762000" y="3656353"/>
            <a:ext cx="2126741" cy="523220"/>
          </a:xfrm>
          <a:prstGeom prst="rect">
            <a:avLst/>
          </a:prstGeom>
          <a:noFill/>
        </p:spPr>
        <p:txBody>
          <a:bodyPr wrap="square" rtlCol="0">
            <a:spAutoFit/>
          </a:bodyPr>
          <a:lstStyle/>
          <a:p>
            <a:r>
              <a:rPr lang="en-US" sz="2800" dirty="0" smtClean="0">
                <a:solidFill>
                  <a:srgbClr val="0032FA"/>
                </a:solidFill>
              </a:rPr>
              <a:t>spacecraft</a:t>
            </a:r>
            <a:endParaRPr lang="en-US" sz="2800" dirty="0">
              <a:solidFill>
                <a:srgbClr val="0032FA"/>
              </a:solidFill>
            </a:endParaRPr>
          </a:p>
        </p:txBody>
      </p:sp>
      <p:cxnSp>
        <p:nvCxnSpPr>
          <p:cNvPr id="10" name="Straight Arrow Connector 9"/>
          <p:cNvCxnSpPr/>
          <p:nvPr/>
        </p:nvCxnSpPr>
        <p:spPr>
          <a:xfrm>
            <a:off x="2409825" y="3975113"/>
            <a:ext cx="1009650" cy="391706"/>
          </a:xfrm>
          <a:prstGeom prst="straightConnector1">
            <a:avLst/>
          </a:prstGeom>
          <a:ln w="38100">
            <a:solidFill>
              <a:srgbClr val="0032FA"/>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1583" y="4876145"/>
            <a:ext cx="6957442" cy="2194447"/>
          </a:xfrm>
          <a:prstGeom prst="rect">
            <a:avLst/>
          </a:prstGeom>
          <a:noFill/>
        </p:spPr>
        <p:txBody>
          <a:bodyPr wrap="square" rtlCol="0">
            <a:spAutoFit/>
          </a:bodyPr>
          <a:lstStyle/>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A habitat under construction  </a:t>
            </a:r>
          </a:p>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See science fiction novels by Kim Stanley Robinson </a:t>
            </a:r>
          </a:p>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Or see: </a:t>
            </a:r>
            <a:r>
              <a:rPr lang="en-US" sz="2400" dirty="0">
                <a:solidFill>
                  <a:srgbClr val="0032FA"/>
                </a:solidFill>
                <a:latin typeface="Arial" panose="020B0604020202020204" pitchFamily="34" charset="0"/>
                <a:cs typeface="Arial" panose="020B0604020202020204" pitchFamily="34" charset="0"/>
                <a:hlinkClick r:id="rId3"/>
              </a:rPr>
              <a:t>http://www.orbitbooks.net/2312</a:t>
            </a:r>
            <a:r>
              <a:rPr lang="en-US" sz="2400" dirty="0" smtClean="0">
                <a:solidFill>
                  <a:srgbClr val="0032FA"/>
                </a:solidFill>
                <a:latin typeface="Arial" panose="020B0604020202020204" pitchFamily="34" charset="0"/>
                <a:cs typeface="Arial" panose="020B0604020202020204" pitchFamily="34" charset="0"/>
                <a:hlinkClick r:id="rId3"/>
              </a:rPr>
              <a:t>/</a:t>
            </a:r>
            <a:endParaRPr lang="en-US" sz="2400" dirty="0" smtClean="0">
              <a:solidFill>
                <a:srgbClr val="0032FA"/>
              </a:solidFill>
              <a:latin typeface="Arial" panose="020B0604020202020204" pitchFamily="34" charset="0"/>
              <a:cs typeface="Arial" panose="020B0604020202020204" pitchFamily="34" charset="0"/>
            </a:endParaRPr>
          </a:p>
          <a:p>
            <a:pPr lvl="0">
              <a:lnSpc>
                <a:spcPct val="90000"/>
              </a:lnSpc>
              <a:spcBef>
                <a:spcPts val="1000"/>
              </a:spcBef>
            </a:pPr>
            <a:endParaRPr lang="en-US" sz="2800" dirty="0">
              <a:solidFill>
                <a:srgbClr val="0032FA"/>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a:stretch>
            <a:fillRect/>
          </a:stretch>
        </p:blipFill>
        <p:spPr>
          <a:xfrm>
            <a:off x="7002780" y="2365663"/>
            <a:ext cx="4351020" cy="3406140"/>
          </a:xfrm>
          <a:prstGeom prst="rect">
            <a:avLst/>
          </a:prstGeom>
        </p:spPr>
      </p:pic>
    </p:spTree>
    <p:extLst>
      <p:ext uri="{BB962C8B-B14F-4D97-AF65-F5344CB8AC3E}">
        <p14:creationId xmlns:p14="http://schemas.microsoft.com/office/powerpoint/2010/main" val="42930094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D0DDDF-B351-46C7-A0B9-022203FE0FC2}" type="slidenum">
              <a:rPr lang="en-US" smtClean="0"/>
              <a:t>12</a:t>
            </a:fld>
            <a:endParaRPr lang="en-US"/>
          </a:p>
        </p:txBody>
      </p:sp>
      <p:sp>
        <p:nvSpPr>
          <p:cNvPr id="3" name="TextBox 2"/>
          <p:cNvSpPr txBox="1"/>
          <p:nvPr/>
        </p:nvSpPr>
        <p:spPr>
          <a:xfrm>
            <a:off x="561975" y="409575"/>
            <a:ext cx="9839325" cy="646331"/>
          </a:xfrm>
          <a:prstGeom prst="rect">
            <a:avLst/>
          </a:prstGeom>
          <a:noFill/>
        </p:spPr>
        <p:txBody>
          <a:bodyPr wrap="square" rtlCol="0">
            <a:spAutoFit/>
          </a:bodyPr>
          <a:lstStyle/>
          <a:p>
            <a:r>
              <a:rPr lang="en-US" sz="3600" dirty="0" smtClean="0">
                <a:solidFill>
                  <a:srgbClr val="0032FA"/>
                </a:solidFill>
                <a:latin typeface="Arial" panose="020B0604020202020204" pitchFamily="34" charset="0"/>
                <a:cs typeface="Arial" panose="020B0604020202020204" pitchFamily="34" charset="0"/>
              </a:rPr>
              <a:t>Example: Artificial Gravity Inside an Asteroid</a:t>
            </a:r>
            <a:endParaRPr lang="en-US" sz="3600" dirty="0">
              <a:solidFill>
                <a:srgbClr val="0032FA"/>
              </a:solidFill>
              <a:latin typeface="Arial" panose="020B0604020202020204" pitchFamily="34" charset="0"/>
              <a:cs typeface="Arial" panose="020B0604020202020204" pitchFamily="34" charset="0"/>
            </a:endParaRPr>
          </a:p>
        </p:txBody>
      </p:sp>
      <p:sp>
        <p:nvSpPr>
          <p:cNvPr id="4" name="TextBox 3"/>
          <p:cNvSpPr txBox="1"/>
          <p:nvPr/>
        </p:nvSpPr>
        <p:spPr>
          <a:xfrm>
            <a:off x="742950" y="1314450"/>
            <a:ext cx="9972675" cy="4855688"/>
          </a:xfrm>
          <a:prstGeom prst="rect">
            <a:avLst/>
          </a:prstGeom>
          <a:noFill/>
        </p:spPr>
        <p:txBody>
          <a:bodyPr wrap="square" rtlCol="0">
            <a:spAutoFit/>
          </a:bodyPr>
          <a:lstStyle/>
          <a:p>
            <a:r>
              <a:rPr lang="en-US" sz="2800" dirty="0" smtClean="0">
                <a:solidFill>
                  <a:srgbClr val="0032FA"/>
                </a:solidFill>
                <a:latin typeface="Arial" panose="020B0604020202020204" pitchFamily="34" charset="0"/>
                <a:cs typeface="Arial" panose="020B0604020202020204" pitchFamily="34" charset="0"/>
              </a:rPr>
              <a:t>For a rotating object,</a:t>
            </a:r>
          </a:p>
          <a:p>
            <a:endParaRPr lang="en-US" sz="2800" dirty="0">
              <a:latin typeface="Arial" panose="020B0604020202020204" pitchFamily="34" charset="0"/>
              <a:cs typeface="Arial" panose="020B0604020202020204" pitchFamily="34" charset="0"/>
            </a:endParaRPr>
          </a:p>
          <a:p>
            <a:pPr lvl="0">
              <a:lnSpc>
                <a:spcPct val="90000"/>
              </a:lnSpc>
              <a:spcBef>
                <a:spcPts val="1000"/>
              </a:spcBef>
            </a:pPr>
            <a:r>
              <a:rPr lang="en-US" sz="2800" dirty="0">
                <a:solidFill>
                  <a:srgbClr val="0032FA"/>
                </a:solidFill>
                <a:latin typeface="Arial" panose="020B0604020202020204" pitchFamily="34" charset="0"/>
                <a:cs typeface="Arial" panose="020B0604020202020204" pitchFamily="34" charset="0"/>
              </a:rPr>
              <a:t>The acceleration is </a:t>
            </a:r>
            <a:r>
              <a:rPr lang="en-US" sz="2800" dirty="0" smtClean="0">
                <a:solidFill>
                  <a:srgbClr val="FF0000"/>
                </a:solidFill>
                <a:latin typeface="Arial" panose="020B0604020202020204" pitchFamily="34" charset="0"/>
                <a:cs typeface="Arial" panose="020B0604020202020204" pitchFamily="34" charset="0"/>
              </a:rPr>
              <a:t>a  </a:t>
            </a:r>
            <a:r>
              <a:rPr lang="en-US" sz="2800" dirty="0">
                <a:solidFill>
                  <a:srgbClr val="FF0000"/>
                </a:solidFill>
                <a:latin typeface="Arial" panose="020B0604020202020204" pitchFamily="34" charset="0"/>
                <a:cs typeface="Arial" panose="020B0604020202020204" pitchFamily="34" charset="0"/>
              </a:rPr>
              <a:t>=  V</a:t>
            </a:r>
            <a:r>
              <a:rPr lang="en-US" sz="2800" baseline="30000" dirty="0">
                <a:solidFill>
                  <a:srgbClr val="FF0000"/>
                </a:solidFill>
                <a:latin typeface="Arial" panose="020B0604020202020204" pitchFamily="34" charset="0"/>
                <a:cs typeface="Arial" panose="020B0604020202020204" pitchFamily="34" charset="0"/>
              </a:rPr>
              <a:t>2 </a:t>
            </a:r>
            <a:r>
              <a:rPr lang="en-US" sz="2800" dirty="0">
                <a:solidFill>
                  <a:srgbClr val="FF0000"/>
                </a:solidFill>
                <a:latin typeface="Arial" panose="020B0604020202020204" pitchFamily="34" charset="0"/>
                <a:cs typeface="Arial" panose="020B0604020202020204" pitchFamily="34" charset="0"/>
              </a:rPr>
              <a:t>/r</a:t>
            </a:r>
          </a:p>
          <a:p>
            <a:endParaRPr lang="en-US" sz="2800" dirty="0" smtClean="0">
              <a:latin typeface="Arial" panose="020B0604020202020204" pitchFamily="34" charset="0"/>
              <a:cs typeface="Arial" panose="020B0604020202020204" pitchFamily="34" charset="0"/>
            </a:endParaRPr>
          </a:p>
          <a:p>
            <a:r>
              <a:rPr lang="en-US" sz="2800" dirty="0" smtClean="0">
                <a:solidFill>
                  <a:srgbClr val="0032FA"/>
                </a:solidFill>
                <a:latin typeface="Arial" panose="020B0604020202020204" pitchFamily="34" charset="0"/>
                <a:cs typeface="Arial" panose="020B0604020202020204" pitchFamily="34" charset="0"/>
              </a:rPr>
              <a:t>The velocity is then </a:t>
            </a:r>
            <a:r>
              <a:rPr lang="en-US" sz="2800" dirty="0" smtClean="0">
                <a:solidFill>
                  <a:srgbClr val="FF0000"/>
                </a:solidFill>
                <a:latin typeface="Arial" panose="020B0604020202020204" pitchFamily="34" charset="0"/>
                <a:cs typeface="Arial" panose="020B0604020202020204" pitchFamily="34" charset="0"/>
              </a:rPr>
              <a:t>V  =  (</a:t>
            </a:r>
            <a:r>
              <a:rPr lang="en-US" sz="2800" dirty="0" err="1" smtClean="0">
                <a:solidFill>
                  <a:srgbClr val="FF0000"/>
                </a:solidFill>
                <a:latin typeface="Arial" panose="020B0604020202020204" pitchFamily="34" charset="0"/>
                <a:cs typeface="Arial" panose="020B0604020202020204" pitchFamily="34" charset="0"/>
              </a:rPr>
              <a:t>ar</a:t>
            </a:r>
            <a:r>
              <a:rPr lang="en-US" sz="2800" dirty="0" smtClean="0">
                <a:solidFill>
                  <a:srgbClr val="FF0000"/>
                </a:solidFill>
                <a:latin typeface="Arial" panose="020B0604020202020204" pitchFamily="34" charset="0"/>
                <a:cs typeface="Arial" panose="020B0604020202020204" pitchFamily="34" charset="0"/>
              </a:rPr>
              <a:t>)</a:t>
            </a:r>
            <a:r>
              <a:rPr lang="en-US" sz="2800" baseline="30000" dirty="0" smtClean="0">
                <a:solidFill>
                  <a:srgbClr val="FF0000"/>
                </a:solidFill>
                <a:latin typeface="Arial" panose="020B0604020202020204" pitchFamily="34" charset="0"/>
                <a:cs typeface="Arial" panose="020B0604020202020204" pitchFamily="34" charset="0"/>
              </a:rPr>
              <a:t>0.5  </a:t>
            </a:r>
            <a:r>
              <a:rPr lang="en-US" sz="2800" dirty="0">
                <a:solidFill>
                  <a:srgbClr val="FF0000"/>
                </a:solidFill>
                <a:latin typeface="Arial" panose="020B0604020202020204" pitchFamily="34" charset="0"/>
                <a:cs typeface="Arial" panose="020B0604020202020204" pitchFamily="34" charset="0"/>
              </a:rPr>
              <a:t>= </a:t>
            </a:r>
            <a:r>
              <a:rPr lang="en-US" sz="2800" dirty="0" smtClean="0">
                <a:solidFill>
                  <a:srgbClr val="FF0000"/>
                </a:solidFill>
                <a:latin typeface="Arial" panose="020B0604020202020204" pitchFamily="34" charset="0"/>
                <a:cs typeface="Arial" panose="020B0604020202020204" pitchFamily="34" charset="0"/>
              </a:rPr>
              <a:t>(gr)</a:t>
            </a:r>
            <a:r>
              <a:rPr lang="en-US" sz="2800" baseline="30000" dirty="0" smtClean="0">
                <a:solidFill>
                  <a:srgbClr val="FF0000"/>
                </a:solidFill>
                <a:latin typeface="Arial" panose="020B0604020202020204" pitchFamily="34" charset="0"/>
                <a:cs typeface="Arial" panose="020B0604020202020204" pitchFamily="34" charset="0"/>
              </a:rPr>
              <a:t>0.5</a:t>
            </a:r>
            <a:r>
              <a:rPr lang="en-US" sz="2800" dirty="0" smtClean="0">
                <a:solidFill>
                  <a:srgbClr val="FF0000"/>
                </a:solidFill>
                <a:latin typeface="Arial" panose="020B0604020202020204" pitchFamily="34" charset="0"/>
                <a:cs typeface="Arial" panose="020B0604020202020204" pitchFamily="34" charset="0"/>
              </a:rPr>
              <a:t>     </a:t>
            </a:r>
          </a:p>
          <a:p>
            <a:endParaRPr lang="en-US" sz="2800" dirty="0">
              <a:solidFill>
                <a:srgbClr val="0032FA"/>
              </a:solidFill>
              <a:latin typeface="Arial" panose="020B0604020202020204" pitchFamily="34" charset="0"/>
              <a:cs typeface="Arial" panose="020B0604020202020204" pitchFamily="34" charset="0"/>
            </a:endParaRPr>
          </a:p>
          <a:p>
            <a:r>
              <a:rPr lang="en-US" sz="2800" dirty="0" smtClean="0">
                <a:solidFill>
                  <a:srgbClr val="0032FA"/>
                </a:solidFill>
                <a:latin typeface="Arial" panose="020B0604020202020204" pitchFamily="34" charset="0"/>
                <a:cs typeface="Arial" panose="020B0604020202020204" pitchFamily="34" charset="0"/>
              </a:rPr>
              <a:t>For 1 g of artificial gravity, a = g </a:t>
            </a:r>
            <a:r>
              <a:rPr lang="en-US" sz="2800" dirty="0">
                <a:solidFill>
                  <a:srgbClr val="0032FA"/>
                </a:solidFill>
                <a:latin typeface="Arial" panose="020B0604020202020204" pitchFamily="34" charset="0"/>
                <a:cs typeface="Arial" panose="020B0604020202020204" pitchFamily="34" charset="0"/>
              </a:rPr>
              <a:t>=  9.8 m/sec</a:t>
            </a:r>
            <a:r>
              <a:rPr lang="en-US" sz="2800" baseline="30000" dirty="0">
                <a:solidFill>
                  <a:srgbClr val="0032FA"/>
                </a:solidFill>
                <a:latin typeface="Arial" panose="020B0604020202020204" pitchFamily="34" charset="0"/>
                <a:cs typeface="Arial" panose="020B0604020202020204" pitchFamily="34" charset="0"/>
              </a:rPr>
              <a:t>2</a:t>
            </a:r>
            <a:r>
              <a:rPr lang="en-US" sz="2800" dirty="0">
                <a:solidFill>
                  <a:srgbClr val="0032FA"/>
                </a:solidFill>
                <a:latin typeface="Arial" panose="020B0604020202020204" pitchFamily="34" charset="0"/>
                <a:cs typeface="Arial" panose="020B0604020202020204" pitchFamily="34" charset="0"/>
              </a:rPr>
              <a:t>.</a:t>
            </a:r>
          </a:p>
          <a:p>
            <a:r>
              <a:rPr lang="en-US" sz="2800" dirty="0" smtClean="0">
                <a:solidFill>
                  <a:srgbClr val="0032FA"/>
                </a:solidFill>
                <a:latin typeface="Arial" panose="020B0604020202020204" pitchFamily="34" charset="0"/>
                <a:cs typeface="Arial" panose="020B0604020202020204" pitchFamily="34" charset="0"/>
              </a:rPr>
              <a:t>For an asteroid with a diameter of 1 km, r = 500 m.  Then, V = 70 meters/sec.  This means that the asteroid would need to rotate once every 45 seconds to give 1 g of “gravity”.</a:t>
            </a:r>
          </a:p>
          <a:p>
            <a:endParaRPr lang="en-US" sz="2400" dirty="0" smtClean="0">
              <a:solidFill>
                <a:srgbClr val="0032F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9260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D0DDDF-B351-46C7-A0B9-022203FE0FC2}" type="slidenum">
              <a:rPr lang="en-US" smtClean="0"/>
              <a:t>13</a:t>
            </a:fld>
            <a:endParaRPr lang="en-US" dirty="0"/>
          </a:p>
        </p:txBody>
      </p:sp>
      <p:sp>
        <p:nvSpPr>
          <p:cNvPr id="3" name="TextBox 2"/>
          <p:cNvSpPr txBox="1"/>
          <p:nvPr/>
        </p:nvSpPr>
        <p:spPr>
          <a:xfrm>
            <a:off x="561975" y="276225"/>
            <a:ext cx="9839325" cy="646331"/>
          </a:xfrm>
          <a:prstGeom prst="rect">
            <a:avLst/>
          </a:prstGeom>
          <a:noFill/>
        </p:spPr>
        <p:txBody>
          <a:bodyPr wrap="square" rtlCol="0">
            <a:spAutoFit/>
          </a:bodyPr>
          <a:lstStyle/>
          <a:p>
            <a:r>
              <a:rPr lang="en-US" sz="3600" dirty="0" smtClean="0">
                <a:solidFill>
                  <a:srgbClr val="0032FA"/>
                </a:solidFill>
                <a:latin typeface="Arial" panose="020B0604020202020204" pitchFamily="34" charset="0"/>
                <a:cs typeface="Arial" panose="020B0604020202020204" pitchFamily="34" charset="0"/>
              </a:rPr>
              <a:t>Asteroid Ship Issues</a:t>
            </a:r>
            <a:endParaRPr lang="en-US" sz="3600" dirty="0">
              <a:solidFill>
                <a:srgbClr val="0032FA"/>
              </a:solidFill>
              <a:latin typeface="Arial" panose="020B0604020202020204" pitchFamily="34" charset="0"/>
              <a:cs typeface="Arial" panose="020B0604020202020204" pitchFamily="34" charset="0"/>
            </a:endParaRPr>
          </a:p>
        </p:txBody>
      </p:sp>
      <p:sp>
        <p:nvSpPr>
          <p:cNvPr id="4" name="TextBox 3"/>
          <p:cNvSpPr txBox="1"/>
          <p:nvPr/>
        </p:nvSpPr>
        <p:spPr>
          <a:xfrm>
            <a:off x="561975" y="1027609"/>
            <a:ext cx="7458075" cy="3293209"/>
          </a:xfrm>
          <a:prstGeom prst="rect">
            <a:avLst/>
          </a:prstGeom>
          <a:noFill/>
        </p:spPr>
        <p:txBody>
          <a:bodyPr wrap="square" rtlCol="0">
            <a:spAutoFit/>
          </a:bodyPr>
          <a:lstStyle/>
          <a:p>
            <a:r>
              <a:rPr lang="en-US" sz="2600" dirty="0" smtClean="0">
                <a:solidFill>
                  <a:srgbClr val="0032FA"/>
                </a:solidFill>
                <a:latin typeface="Arial" panose="020B0604020202020204" pitchFamily="34" charset="0"/>
                <a:cs typeface="Arial" panose="020B0604020202020204" pitchFamily="34" charset="0"/>
              </a:rPr>
              <a:t>Some of </a:t>
            </a:r>
            <a:r>
              <a:rPr lang="en-US" sz="2600" dirty="0">
                <a:solidFill>
                  <a:srgbClr val="0032FA"/>
                </a:solidFill>
                <a:latin typeface="Arial" panose="020B0604020202020204" pitchFamily="34" charset="0"/>
                <a:cs typeface="Arial" panose="020B0604020202020204" pitchFamily="34" charset="0"/>
              </a:rPr>
              <a:t>these objects </a:t>
            </a:r>
            <a:r>
              <a:rPr lang="en-US" sz="2600" dirty="0" smtClean="0">
                <a:solidFill>
                  <a:srgbClr val="0032FA"/>
                </a:solidFill>
                <a:latin typeface="Arial" panose="020B0604020202020204" pitchFamily="34" charset="0"/>
                <a:cs typeface="Arial" panose="020B0604020202020204" pitchFamily="34" charset="0"/>
              </a:rPr>
              <a:t>are a </a:t>
            </a:r>
            <a:r>
              <a:rPr lang="en-US" sz="2600" dirty="0">
                <a:solidFill>
                  <a:srgbClr val="0032FA"/>
                </a:solidFill>
                <a:latin typeface="Arial" panose="020B0604020202020204" pitchFamily="34" charset="0"/>
                <a:cs typeface="Arial" panose="020B0604020202020204" pitchFamily="34" charset="0"/>
              </a:rPr>
              <a:t>loosely bound collection of rubble that </a:t>
            </a:r>
            <a:r>
              <a:rPr lang="en-US" sz="2600" dirty="0" smtClean="0">
                <a:solidFill>
                  <a:srgbClr val="0032FA"/>
                </a:solidFill>
                <a:latin typeface="Arial" panose="020B0604020202020204" pitchFamily="34" charset="0"/>
                <a:cs typeface="Arial" panose="020B0604020202020204" pitchFamily="34" charset="0"/>
              </a:rPr>
              <a:t>would </a:t>
            </a:r>
            <a:r>
              <a:rPr lang="en-US" sz="2600" dirty="0">
                <a:solidFill>
                  <a:srgbClr val="0032FA"/>
                </a:solidFill>
                <a:latin typeface="Arial" panose="020B0604020202020204" pitchFamily="34" charset="0"/>
                <a:cs typeface="Arial" panose="020B0604020202020204" pitchFamily="34" charset="0"/>
              </a:rPr>
              <a:t>disintegrate if </a:t>
            </a:r>
            <a:r>
              <a:rPr lang="en-US" sz="2600" dirty="0" smtClean="0">
                <a:solidFill>
                  <a:srgbClr val="0032FA"/>
                </a:solidFill>
                <a:latin typeface="Arial" panose="020B0604020202020204" pitchFamily="34" charset="0"/>
                <a:cs typeface="Arial" panose="020B0604020202020204" pitchFamily="34" charset="0"/>
              </a:rPr>
              <a:t>spun.  Particles </a:t>
            </a:r>
            <a:r>
              <a:rPr lang="en-US" sz="2600" dirty="0">
                <a:solidFill>
                  <a:srgbClr val="0032FA"/>
                </a:solidFill>
                <a:latin typeface="Arial" panose="020B0604020202020204" pitchFamily="34" charset="0"/>
                <a:cs typeface="Arial" panose="020B0604020202020204" pitchFamily="34" charset="0"/>
              </a:rPr>
              <a:t>that are flung off would contaminate space</a:t>
            </a:r>
            <a:r>
              <a:rPr lang="en-US" sz="2600" dirty="0" smtClean="0">
                <a:solidFill>
                  <a:srgbClr val="0032FA"/>
                </a:solidFill>
                <a:latin typeface="Arial" panose="020B0604020202020204" pitchFamily="34" charset="0"/>
                <a:cs typeface="Arial" panose="020B0604020202020204" pitchFamily="34" charset="0"/>
              </a:rPr>
              <a:t>.  Also, if the object is very irregularly shaped, it might tumble in space.</a:t>
            </a:r>
          </a:p>
          <a:p>
            <a:endParaRPr lang="en-US" sz="2600" dirty="0">
              <a:solidFill>
                <a:srgbClr val="0032FA"/>
              </a:solidFill>
              <a:latin typeface="Arial" panose="020B0604020202020204" pitchFamily="34" charset="0"/>
              <a:cs typeface="Arial" panose="020B0604020202020204" pitchFamily="34" charset="0"/>
            </a:endParaRPr>
          </a:p>
          <a:p>
            <a:r>
              <a:rPr lang="en-US" sz="2600" dirty="0" smtClean="0">
                <a:solidFill>
                  <a:srgbClr val="0032FA"/>
                </a:solidFill>
                <a:latin typeface="Arial" panose="020B0604020202020204" pitchFamily="34" charset="0"/>
                <a:cs typeface="Arial" panose="020B0604020202020204" pitchFamily="34" charset="0"/>
              </a:rPr>
              <a:t>It may be regarded not as a ship, but as a destination – a home.</a:t>
            </a:r>
            <a:endParaRPr lang="en-US" sz="2600" dirty="0">
              <a:solidFill>
                <a:srgbClr val="0032F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717353" y="1412794"/>
            <a:ext cx="4224894" cy="3121423"/>
          </a:xfrm>
          <a:prstGeom prst="rect">
            <a:avLst/>
          </a:prstGeom>
        </p:spPr>
      </p:pic>
    </p:spTree>
    <p:extLst>
      <p:ext uri="{BB962C8B-B14F-4D97-AF65-F5344CB8AC3E}">
        <p14:creationId xmlns:p14="http://schemas.microsoft.com/office/powerpoint/2010/main" val="3474183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D0DDDF-B351-46C7-A0B9-022203FE0FC2}" type="slidenum">
              <a:rPr lang="en-US" smtClean="0"/>
              <a:t>14</a:t>
            </a:fld>
            <a:endParaRPr lang="en-US" dirty="0"/>
          </a:p>
        </p:txBody>
      </p:sp>
      <p:sp>
        <p:nvSpPr>
          <p:cNvPr id="3" name="TextBox 2"/>
          <p:cNvSpPr txBox="1"/>
          <p:nvPr/>
        </p:nvSpPr>
        <p:spPr>
          <a:xfrm>
            <a:off x="561975" y="276225"/>
            <a:ext cx="9839325" cy="646331"/>
          </a:xfrm>
          <a:prstGeom prst="rect">
            <a:avLst/>
          </a:prstGeom>
          <a:noFill/>
        </p:spPr>
        <p:txBody>
          <a:bodyPr wrap="square" rtlCol="0">
            <a:spAutoFit/>
          </a:bodyPr>
          <a:lstStyle/>
          <a:p>
            <a:r>
              <a:rPr lang="en-US" sz="3600" dirty="0" smtClean="0">
                <a:solidFill>
                  <a:srgbClr val="0032FA"/>
                </a:solidFill>
                <a:latin typeface="Arial" panose="020B0604020202020204" pitchFamily="34" charset="0"/>
                <a:cs typeface="Arial" panose="020B0604020202020204" pitchFamily="34" charset="0"/>
              </a:rPr>
              <a:t>Circular Space Ship</a:t>
            </a:r>
            <a:endParaRPr lang="en-US" sz="3600" dirty="0">
              <a:solidFill>
                <a:srgbClr val="0032FA"/>
              </a:solidFill>
              <a:latin typeface="Arial" panose="020B0604020202020204" pitchFamily="34" charset="0"/>
              <a:cs typeface="Arial" panose="020B0604020202020204" pitchFamily="34" charset="0"/>
            </a:endParaRPr>
          </a:p>
        </p:txBody>
      </p:sp>
      <p:sp>
        <p:nvSpPr>
          <p:cNvPr id="4" name="TextBox 3"/>
          <p:cNvSpPr txBox="1"/>
          <p:nvPr/>
        </p:nvSpPr>
        <p:spPr>
          <a:xfrm>
            <a:off x="561976" y="1027609"/>
            <a:ext cx="7322820" cy="3293209"/>
          </a:xfrm>
          <a:prstGeom prst="rect">
            <a:avLst/>
          </a:prstGeom>
          <a:noFill/>
        </p:spPr>
        <p:txBody>
          <a:bodyPr wrap="square" rtlCol="0">
            <a:spAutoFit/>
          </a:bodyPr>
          <a:lstStyle/>
          <a:p>
            <a:r>
              <a:rPr lang="en-US" sz="2600" dirty="0" smtClean="0">
                <a:solidFill>
                  <a:srgbClr val="0032FA"/>
                </a:solidFill>
                <a:latin typeface="Arial" panose="020B0604020202020204" pitchFamily="34" charset="0"/>
                <a:cs typeface="Arial" panose="020B0604020202020204" pitchFamily="34" charset="0"/>
              </a:rPr>
              <a:t>Finally, one could make a circular space ship that could be rotated up to 1 g.  The walls could be 2 meters thick to stop most radiation.  The ship could stay in Earth orbit, housing people until they are ready to board rockets to go to Mars via a fast rocket.  Or, the circular space ship itself could go to Mars using large ion drive engines.</a:t>
            </a:r>
            <a:endParaRPr lang="en-US" sz="2600" dirty="0">
              <a:solidFill>
                <a:srgbClr val="0032FA"/>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7884795" y="922556"/>
            <a:ext cx="3808480" cy="3535144"/>
          </a:xfrm>
          <a:prstGeom prst="rect">
            <a:avLst/>
          </a:prstGeom>
        </p:spPr>
      </p:pic>
    </p:spTree>
    <p:extLst>
      <p:ext uri="{BB962C8B-B14F-4D97-AF65-F5344CB8AC3E}">
        <p14:creationId xmlns:p14="http://schemas.microsoft.com/office/powerpoint/2010/main" val="262391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6696" y="151952"/>
            <a:ext cx="7370064" cy="740664"/>
          </a:xfrm>
        </p:spPr>
        <p:txBody>
          <a:bodyPr>
            <a:normAutofit/>
          </a:bodyPr>
          <a:lstStyle/>
          <a:p>
            <a:r>
              <a:rPr lang="en-US" sz="3600" dirty="0" smtClean="0">
                <a:solidFill>
                  <a:srgbClr val="0032FA"/>
                </a:solidFill>
                <a:latin typeface="Arial" panose="020B0604020202020204" pitchFamily="34" charset="0"/>
                <a:cs typeface="Arial" panose="020B0604020202020204" pitchFamily="34" charset="0"/>
              </a:rPr>
              <a:t>Potential Solar System Habitats</a:t>
            </a: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3776" y="1072896"/>
            <a:ext cx="10981944" cy="5212080"/>
          </a:xfrm>
        </p:spPr>
        <p:txBody>
          <a:bodyPr>
            <a:normAutofit/>
          </a:bodyPr>
          <a:lstStyle/>
          <a:p>
            <a:pPr algn="l"/>
            <a:r>
              <a:rPr lang="en-US" sz="2800" dirty="0" smtClean="0">
                <a:solidFill>
                  <a:srgbClr val="0032FA"/>
                </a:solidFill>
                <a:latin typeface="Arial" panose="020B0604020202020204" pitchFamily="34" charset="0"/>
                <a:cs typeface="Arial" panose="020B0604020202020204" pitchFamily="34" charset="0"/>
              </a:rPr>
              <a:t> </a:t>
            </a: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p:txBody>
      </p:sp>
      <p:sp>
        <p:nvSpPr>
          <p:cNvPr id="4" name="Rectangle 3"/>
          <p:cNvSpPr/>
          <p:nvPr/>
        </p:nvSpPr>
        <p:spPr>
          <a:xfrm>
            <a:off x="9934956" y="49216"/>
            <a:ext cx="557784" cy="204664"/>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934956" y="389599"/>
            <a:ext cx="557784" cy="2046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34956" y="726918"/>
            <a:ext cx="557784" cy="20466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721340" y="0"/>
            <a:ext cx="1483360" cy="369332"/>
          </a:xfrm>
          <a:prstGeom prst="rect">
            <a:avLst/>
          </a:prstGeom>
          <a:noFill/>
        </p:spPr>
        <p:txBody>
          <a:bodyPr wrap="square" rtlCol="0">
            <a:spAutoFit/>
          </a:bodyPr>
          <a:lstStyle/>
          <a:p>
            <a:r>
              <a:rPr lang="en-US" b="1" dirty="0" smtClean="0">
                <a:solidFill>
                  <a:srgbClr val="00B050"/>
                </a:solidFill>
              </a:rPr>
              <a:t>GOOD</a:t>
            </a:r>
            <a:endParaRPr lang="en-US" b="1" dirty="0">
              <a:solidFill>
                <a:srgbClr val="00B050"/>
              </a:solidFill>
            </a:endParaRPr>
          </a:p>
        </p:txBody>
      </p:sp>
      <p:sp>
        <p:nvSpPr>
          <p:cNvPr id="8" name="TextBox 7"/>
          <p:cNvSpPr txBox="1"/>
          <p:nvPr/>
        </p:nvSpPr>
        <p:spPr>
          <a:xfrm>
            <a:off x="10731500" y="321707"/>
            <a:ext cx="1239520" cy="369332"/>
          </a:xfrm>
          <a:prstGeom prst="rect">
            <a:avLst/>
          </a:prstGeom>
          <a:noFill/>
        </p:spPr>
        <p:txBody>
          <a:bodyPr wrap="square" rtlCol="0">
            <a:spAutoFit/>
          </a:bodyPr>
          <a:lstStyle/>
          <a:p>
            <a:r>
              <a:rPr lang="en-US" b="1" dirty="0" smtClean="0"/>
              <a:t>NEUTRAL</a:t>
            </a:r>
            <a:endParaRPr lang="en-US" b="1" dirty="0"/>
          </a:p>
        </p:txBody>
      </p:sp>
      <p:sp>
        <p:nvSpPr>
          <p:cNvPr id="11" name="TextBox 10"/>
          <p:cNvSpPr txBox="1"/>
          <p:nvPr/>
        </p:nvSpPr>
        <p:spPr>
          <a:xfrm>
            <a:off x="10751820" y="645638"/>
            <a:ext cx="975360" cy="369332"/>
          </a:xfrm>
          <a:prstGeom prst="rect">
            <a:avLst/>
          </a:prstGeom>
          <a:noFill/>
        </p:spPr>
        <p:txBody>
          <a:bodyPr wrap="square" rtlCol="0">
            <a:spAutoFit/>
          </a:bodyPr>
          <a:lstStyle/>
          <a:p>
            <a:r>
              <a:rPr lang="en-US" b="1" dirty="0" smtClean="0">
                <a:solidFill>
                  <a:srgbClr val="FF0000"/>
                </a:solidFill>
              </a:rPr>
              <a:t>BAD</a:t>
            </a:r>
            <a:endParaRPr lang="en-US" b="1" dirty="0">
              <a:solidFill>
                <a:srgbClr val="FF0000"/>
              </a:solidFill>
            </a:endParaRPr>
          </a:p>
        </p:txBody>
      </p:sp>
      <p:pic>
        <p:nvPicPr>
          <p:cNvPr id="10" name="Picture 9"/>
          <p:cNvPicPr>
            <a:picLocks noChangeAspect="1"/>
          </p:cNvPicPr>
          <p:nvPr/>
        </p:nvPicPr>
        <p:blipFill>
          <a:blip r:embed="rId2"/>
          <a:stretch>
            <a:fillRect/>
          </a:stretch>
        </p:blipFill>
        <p:spPr>
          <a:xfrm>
            <a:off x="429768" y="1147625"/>
            <a:ext cx="11109960" cy="2499360"/>
          </a:xfrm>
          <a:prstGeom prst="rect">
            <a:avLst/>
          </a:prstGeom>
        </p:spPr>
      </p:pic>
      <p:sp>
        <p:nvSpPr>
          <p:cNvPr id="12" name="Slide Number Placeholder 11"/>
          <p:cNvSpPr>
            <a:spLocks noGrp="1"/>
          </p:cNvSpPr>
          <p:nvPr>
            <p:ph type="sldNum" sz="quarter" idx="12"/>
          </p:nvPr>
        </p:nvSpPr>
        <p:spPr/>
        <p:txBody>
          <a:bodyPr/>
          <a:lstStyle/>
          <a:p>
            <a:fld id="{93865E48-1284-427B-A9A5-D477782D8E00}" type="slidenum">
              <a:rPr lang="en-US" smtClean="0"/>
              <a:t>15</a:t>
            </a:fld>
            <a:endParaRPr lang="en-US"/>
          </a:p>
        </p:txBody>
      </p:sp>
      <p:pic>
        <p:nvPicPr>
          <p:cNvPr id="9" name="Picture 8"/>
          <p:cNvPicPr>
            <a:picLocks noChangeAspect="1"/>
          </p:cNvPicPr>
          <p:nvPr/>
        </p:nvPicPr>
        <p:blipFill rotWithShape="1">
          <a:blip r:embed="rId3"/>
          <a:srcRect t="15633"/>
          <a:stretch/>
        </p:blipFill>
        <p:spPr>
          <a:xfrm>
            <a:off x="2295525" y="3751427"/>
            <a:ext cx="7815121" cy="2970048"/>
          </a:xfrm>
          <a:prstGeom prst="rect">
            <a:avLst/>
          </a:prstGeom>
        </p:spPr>
      </p:pic>
    </p:spTree>
    <p:extLst>
      <p:ext uri="{BB962C8B-B14F-4D97-AF65-F5344CB8AC3E}">
        <p14:creationId xmlns:p14="http://schemas.microsoft.com/office/powerpoint/2010/main" val="4241018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272" y="227928"/>
            <a:ext cx="9345168" cy="740664"/>
          </a:xfrm>
        </p:spPr>
        <p:txBody>
          <a:bodyPr>
            <a:normAutofit/>
          </a:bodyPr>
          <a:lstStyle/>
          <a:p>
            <a:r>
              <a:rPr lang="en-US" sz="3600" dirty="0">
                <a:solidFill>
                  <a:srgbClr val="0032FA"/>
                </a:solidFill>
                <a:latin typeface="Arial" panose="020B0604020202020204" pitchFamily="34" charset="0"/>
                <a:cs typeface="Arial" panose="020B0604020202020204" pitchFamily="34" charset="0"/>
              </a:rPr>
              <a:t>Potential Solar System Habitats: </a:t>
            </a:r>
            <a:r>
              <a:rPr lang="en-US" sz="3600" dirty="0" smtClean="0">
                <a:solidFill>
                  <a:srgbClr val="FF0000"/>
                </a:solidFill>
                <a:latin typeface="Arial" panose="020B0604020202020204" pitchFamily="34" charset="0"/>
                <a:cs typeface="Arial" panose="020B0604020202020204" pitchFamily="34" charset="0"/>
              </a:rPr>
              <a:t>the Moon</a:t>
            </a: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3776" y="1069848"/>
            <a:ext cx="11173968" cy="5586984"/>
          </a:xfrm>
        </p:spPr>
        <p:txBody>
          <a:bodyPr>
            <a:normAutofit/>
          </a:bodyPr>
          <a:lstStyle/>
          <a:p>
            <a:pPr algn="l"/>
            <a:r>
              <a:rPr lang="en-US" sz="2800" dirty="0" smtClean="0">
                <a:solidFill>
                  <a:srgbClr val="0032FA"/>
                </a:solidFill>
                <a:latin typeface="Arial" panose="020B0604020202020204" pitchFamily="34" charset="0"/>
                <a:cs typeface="Arial" panose="020B0604020202020204" pitchFamily="34" charset="0"/>
              </a:rPr>
              <a:t> </a:t>
            </a: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dirty="0" smtClean="0">
              <a:solidFill>
                <a:srgbClr val="0032FA"/>
              </a:solidFill>
              <a:latin typeface="Arial" panose="020B0604020202020204" pitchFamily="34" charset="0"/>
              <a:cs typeface="Arial" panose="020B0604020202020204" pitchFamily="34" charset="0"/>
            </a:endParaRPr>
          </a:p>
          <a:p>
            <a:pPr algn="l"/>
            <a:r>
              <a:rPr lang="en-US" dirty="0" smtClean="0">
                <a:solidFill>
                  <a:srgbClr val="0032FA"/>
                </a:solidFill>
                <a:latin typeface="Arial" panose="020B0604020202020204" pitchFamily="34" charset="0"/>
                <a:cs typeface="Arial" panose="020B0604020202020204" pitchFamily="34" charset="0"/>
              </a:rPr>
              <a:t>The easiest place to get to.  No hope of terraforming the surface – too little gravity to hold an atmosphere.  Living underground would be necessary to provide shelter from cosmic rays.  Water present at the poles in craters.</a:t>
            </a:r>
          </a:p>
          <a:p>
            <a:pPr algn="l"/>
            <a:r>
              <a:rPr lang="en-US" dirty="0" smtClean="0">
                <a:solidFill>
                  <a:srgbClr val="0032FA"/>
                </a:solidFill>
                <a:latin typeface="Arial" panose="020B0604020202020204" pitchFamily="34" charset="0"/>
                <a:cs typeface="Arial" panose="020B0604020202020204" pitchFamily="34" charset="0"/>
              </a:rPr>
              <a:t>Very low gravity likely means that humans would need to spend much of their time in a centrifuge to simulate 1 g.</a:t>
            </a:r>
            <a:endParaRPr lang="en-US" dirty="0">
              <a:solidFill>
                <a:srgbClr val="0032F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15999" y="1213882"/>
            <a:ext cx="4310317" cy="2481817"/>
          </a:xfrm>
          <a:prstGeom prst="rect">
            <a:avLst/>
          </a:prstGeom>
        </p:spPr>
      </p:pic>
      <p:pic>
        <p:nvPicPr>
          <p:cNvPr id="6" name="Picture 5"/>
          <p:cNvPicPr>
            <a:picLocks noChangeAspect="1"/>
          </p:cNvPicPr>
          <p:nvPr/>
        </p:nvPicPr>
        <p:blipFill>
          <a:blip r:embed="rId3"/>
          <a:stretch>
            <a:fillRect/>
          </a:stretch>
        </p:blipFill>
        <p:spPr>
          <a:xfrm>
            <a:off x="6080760" y="1069848"/>
            <a:ext cx="2729865" cy="2721387"/>
          </a:xfrm>
          <a:prstGeom prst="rect">
            <a:avLst/>
          </a:prstGeom>
        </p:spPr>
      </p:pic>
      <p:sp>
        <p:nvSpPr>
          <p:cNvPr id="7" name="Slide Number Placeholder 6"/>
          <p:cNvSpPr>
            <a:spLocks noGrp="1"/>
          </p:cNvSpPr>
          <p:nvPr>
            <p:ph type="sldNum" sz="quarter" idx="12"/>
          </p:nvPr>
        </p:nvSpPr>
        <p:spPr/>
        <p:txBody>
          <a:bodyPr/>
          <a:lstStyle/>
          <a:p>
            <a:fld id="{93865E48-1284-427B-A9A5-D477782D8E00}" type="slidenum">
              <a:rPr lang="en-US" smtClean="0"/>
              <a:t>16</a:t>
            </a:fld>
            <a:endParaRPr lang="en-US"/>
          </a:p>
        </p:txBody>
      </p:sp>
    </p:spTree>
    <p:extLst>
      <p:ext uri="{BB962C8B-B14F-4D97-AF65-F5344CB8AC3E}">
        <p14:creationId xmlns:p14="http://schemas.microsoft.com/office/powerpoint/2010/main" val="269973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272" y="227928"/>
            <a:ext cx="9345168" cy="740664"/>
          </a:xfrm>
        </p:spPr>
        <p:txBody>
          <a:bodyPr>
            <a:normAutofit/>
          </a:bodyPr>
          <a:lstStyle/>
          <a:p>
            <a:r>
              <a:rPr lang="en-US" sz="3600" dirty="0">
                <a:solidFill>
                  <a:srgbClr val="0032FA"/>
                </a:solidFill>
                <a:latin typeface="Arial" panose="020B0604020202020204" pitchFamily="34" charset="0"/>
                <a:cs typeface="Arial" panose="020B0604020202020204" pitchFamily="34" charset="0"/>
              </a:rPr>
              <a:t>Potential Solar System Habitats: </a:t>
            </a:r>
            <a:r>
              <a:rPr lang="en-US" sz="3600" dirty="0" smtClean="0">
                <a:solidFill>
                  <a:srgbClr val="FF0000"/>
                </a:solidFill>
                <a:latin typeface="Arial" panose="020B0604020202020204" pitchFamily="34" charset="0"/>
                <a:cs typeface="Arial" panose="020B0604020202020204" pitchFamily="34" charset="0"/>
              </a:rPr>
              <a:t>the Moon</a:t>
            </a: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3776" y="1069848"/>
            <a:ext cx="11173968" cy="5586984"/>
          </a:xfrm>
        </p:spPr>
        <p:txBody>
          <a:bodyPr>
            <a:normAutofit/>
          </a:bodyPr>
          <a:lstStyle/>
          <a:p>
            <a:pPr algn="l"/>
            <a:r>
              <a:rPr lang="en-US" sz="2800" dirty="0" smtClean="0">
                <a:solidFill>
                  <a:srgbClr val="0032FA"/>
                </a:solidFill>
                <a:latin typeface="Arial" panose="020B0604020202020204" pitchFamily="34" charset="0"/>
                <a:cs typeface="Arial" panose="020B0604020202020204" pitchFamily="34" charset="0"/>
              </a:rPr>
              <a:t> </a:t>
            </a: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dirty="0" smtClean="0">
              <a:solidFill>
                <a:srgbClr val="0032FA"/>
              </a:solidFill>
              <a:latin typeface="Arial" panose="020B0604020202020204" pitchFamily="34" charset="0"/>
              <a:cs typeface="Arial" panose="020B0604020202020204" pitchFamily="34" charset="0"/>
            </a:endParaRPr>
          </a:p>
          <a:p>
            <a:pPr algn="l"/>
            <a:endParaRPr lang="en-US" dirty="0" smtClean="0">
              <a:solidFill>
                <a:srgbClr val="0032FA"/>
              </a:solidFill>
              <a:latin typeface="Arial" panose="020B0604020202020204" pitchFamily="34" charset="0"/>
              <a:cs typeface="Arial" panose="020B0604020202020204" pitchFamily="34" charset="0"/>
            </a:endParaRPr>
          </a:p>
          <a:p>
            <a:pPr algn="l"/>
            <a:r>
              <a:rPr lang="en-US" dirty="0" err="1" smtClean="0">
                <a:solidFill>
                  <a:srgbClr val="0032FA"/>
                </a:solidFill>
                <a:latin typeface="Arial" panose="020B0604020202020204" pitchFamily="34" charset="0"/>
                <a:cs typeface="Arial" panose="020B0604020202020204" pitchFamily="34" charset="0"/>
              </a:rPr>
              <a:t>Schackleton</a:t>
            </a:r>
            <a:r>
              <a:rPr lang="en-US" dirty="0" smtClean="0">
                <a:solidFill>
                  <a:srgbClr val="0032FA"/>
                </a:solidFill>
                <a:latin typeface="Arial" panose="020B0604020202020204" pitchFamily="34" charset="0"/>
                <a:cs typeface="Arial" panose="020B0604020202020204" pitchFamily="34" charset="0"/>
              </a:rPr>
              <a:t> Crater near Moon’s south pole.  ESA is considering this area for its Moon base.  There is sunlight on the crater edges 80-90% of the time.  It is 21 km in diameter and 4.2 km deep, with frozen ice at the bottom.  Earth is visible half of the time from the top of the rim.</a:t>
            </a:r>
          </a:p>
        </p:txBody>
      </p:sp>
      <p:sp>
        <p:nvSpPr>
          <p:cNvPr id="8" name="TextBox 7"/>
          <p:cNvSpPr txBox="1"/>
          <p:nvPr/>
        </p:nvSpPr>
        <p:spPr>
          <a:xfrm>
            <a:off x="493776" y="6286500"/>
            <a:ext cx="10555224" cy="276999"/>
          </a:xfrm>
          <a:prstGeom prst="rect">
            <a:avLst/>
          </a:prstGeom>
          <a:noFill/>
        </p:spPr>
        <p:txBody>
          <a:bodyPr wrap="square" rtlCol="0">
            <a:spAutoFit/>
          </a:bodyPr>
          <a:lstStyle/>
          <a:p>
            <a:r>
              <a:rPr lang="en-US" sz="1200" dirty="0"/>
              <a:t>http://www.dailymail.co.uk/sciencetech/article-4162296/The-incredible-lunar-TEMPLE.html</a:t>
            </a:r>
          </a:p>
        </p:txBody>
      </p:sp>
      <p:pic>
        <p:nvPicPr>
          <p:cNvPr id="4" name="Picture 3"/>
          <p:cNvPicPr>
            <a:picLocks noChangeAspect="1"/>
          </p:cNvPicPr>
          <p:nvPr/>
        </p:nvPicPr>
        <p:blipFill>
          <a:blip r:embed="rId2"/>
          <a:stretch>
            <a:fillRect/>
          </a:stretch>
        </p:blipFill>
        <p:spPr>
          <a:xfrm>
            <a:off x="2455545" y="1217295"/>
            <a:ext cx="5509260" cy="3108960"/>
          </a:xfrm>
          <a:prstGeom prst="rect">
            <a:avLst/>
          </a:prstGeom>
        </p:spPr>
      </p:pic>
      <p:sp>
        <p:nvSpPr>
          <p:cNvPr id="5" name="Slide Number Placeholder 4"/>
          <p:cNvSpPr>
            <a:spLocks noGrp="1"/>
          </p:cNvSpPr>
          <p:nvPr>
            <p:ph type="sldNum" sz="quarter" idx="12"/>
          </p:nvPr>
        </p:nvSpPr>
        <p:spPr/>
        <p:txBody>
          <a:bodyPr/>
          <a:lstStyle/>
          <a:p>
            <a:fld id="{93865E48-1284-427B-A9A5-D477782D8E00}" type="slidenum">
              <a:rPr lang="en-US" smtClean="0"/>
              <a:t>17</a:t>
            </a:fld>
            <a:endParaRPr lang="en-US"/>
          </a:p>
        </p:txBody>
      </p:sp>
    </p:spTree>
    <p:extLst>
      <p:ext uri="{BB962C8B-B14F-4D97-AF65-F5344CB8AC3E}">
        <p14:creationId xmlns:p14="http://schemas.microsoft.com/office/powerpoint/2010/main" val="3237283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33272" y="227928"/>
            <a:ext cx="9345168" cy="740664"/>
          </a:xfrm>
        </p:spPr>
        <p:txBody>
          <a:bodyPr>
            <a:normAutofit/>
          </a:bodyPr>
          <a:lstStyle/>
          <a:p>
            <a:r>
              <a:rPr lang="en-US" sz="3600" dirty="0">
                <a:solidFill>
                  <a:srgbClr val="0032FA"/>
                </a:solidFill>
                <a:latin typeface="Arial" panose="020B0604020202020204" pitchFamily="34" charset="0"/>
                <a:cs typeface="Arial" panose="020B0604020202020204" pitchFamily="34" charset="0"/>
              </a:rPr>
              <a:t>Potential Solar System Habitats: </a:t>
            </a:r>
            <a:r>
              <a:rPr lang="en-US" sz="3600" dirty="0" smtClean="0">
                <a:solidFill>
                  <a:srgbClr val="FF0000"/>
                </a:solidFill>
                <a:latin typeface="Arial" panose="020B0604020202020204" pitchFamily="34" charset="0"/>
                <a:cs typeface="Arial" panose="020B0604020202020204" pitchFamily="34" charset="0"/>
              </a:rPr>
              <a:t>the Moon</a:t>
            </a: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3776" y="1069848"/>
            <a:ext cx="11173968" cy="5586984"/>
          </a:xfrm>
        </p:spPr>
        <p:txBody>
          <a:bodyPr>
            <a:normAutofit/>
          </a:bodyPr>
          <a:lstStyle/>
          <a:p>
            <a:pPr algn="l"/>
            <a:r>
              <a:rPr lang="en-US" sz="2800" dirty="0" smtClean="0">
                <a:solidFill>
                  <a:srgbClr val="0032FA"/>
                </a:solidFill>
                <a:latin typeface="Arial" panose="020B0604020202020204" pitchFamily="34" charset="0"/>
                <a:cs typeface="Arial" panose="020B0604020202020204" pitchFamily="34" charset="0"/>
              </a:rPr>
              <a:t> </a:t>
            </a: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dirty="0" smtClean="0">
              <a:solidFill>
                <a:srgbClr val="0032FA"/>
              </a:solidFill>
              <a:latin typeface="Arial" panose="020B0604020202020204" pitchFamily="34" charset="0"/>
              <a:cs typeface="Arial" panose="020B0604020202020204" pitchFamily="34" charset="0"/>
            </a:endParaRPr>
          </a:p>
          <a:p>
            <a:pPr algn="l"/>
            <a:endParaRPr lang="en-US" dirty="0" smtClean="0">
              <a:solidFill>
                <a:srgbClr val="0032FA"/>
              </a:solidFill>
              <a:latin typeface="Arial" panose="020B0604020202020204" pitchFamily="34" charset="0"/>
              <a:cs typeface="Arial" panose="020B0604020202020204" pitchFamily="34" charset="0"/>
            </a:endParaRPr>
          </a:p>
          <a:p>
            <a:pPr algn="l"/>
            <a:r>
              <a:rPr lang="en-US" dirty="0">
                <a:solidFill>
                  <a:srgbClr val="0032FA"/>
                </a:solidFill>
                <a:latin typeface="Arial" panose="020B0604020202020204" pitchFamily="34" charset="0"/>
                <a:cs typeface="Arial" panose="020B0604020202020204" pitchFamily="34" charset="0"/>
              </a:rPr>
              <a:t>The European Space </a:t>
            </a:r>
            <a:r>
              <a:rPr lang="en-US" dirty="0" smtClean="0">
                <a:solidFill>
                  <a:srgbClr val="0032FA"/>
                </a:solidFill>
                <a:latin typeface="Arial" panose="020B0604020202020204" pitchFamily="34" charset="0"/>
                <a:cs typeface="Arial" panose="020B0604020202020204" pitchFamily="34" charset="0"/>
              </a:rPr>
              <a:t>Agency </a:t>
            </a:r>
            <a:r>
              <a:rPr lang="en-US" dirty="0">
                <a:solidFill>
                  <a:srgbClr val="0032FA"/>
                </a:solidFill>
                <a:latin typeface="Arial" panose="020B0604020202020204" pitchFamily="34" charset="0"/>
                <a:cs typeface="Arial" panose="020B0604020202020204" pitchFamily="34" charset="0"/>
              </a:rPr>
              <a:t>plans to build a village on the moon (concept pictured</a:t>
            </a:r>
            <a:r>
              <a:rPr lang="en-US" dirty="0" smtClean="0">
                <a:solidFill>
                  <a:srgbClr val="0032FA"/>
                </a:solidFill>
                <a:latin typeface="Arial" panose="020B0604020202020204" pitchFamily="34" charset="0"/>
                <a:cs typeface="Arial" panose="020B0604020202020204" pitchFamily="34" charset="0"/>
              </a:rPr>
              <a:t>).  This is </a:t>
            </a:r>
            <a:r>
              <a:rPr lang="en-US" dirty="0">
                <a:solidFill>
                  <a:srgbClr val="0032FA"/>
                </a:solidFill>
                <a:latin typeface="Arial" panose="020B0604020202020204" pitchFamily="34" charset="0"/>
                <a:cs typeface="Arial" panose="020B0604020202020204" pitchFamily="34" charset="0"/>
              </a:rPr>
              <a:t>part of a much wider scheme to explore the far-flung regions of our solar system. Speaking at a recent conference, </a:t>
            </a:r>
            <a:r>
              <a:rPr lang="en-US" dirty="0" smtClean="0">
                <a:solidFill>
                  <a:srgbClr val="0032FA"/>
                </a:solidFill>
                <a:latin typeface="Arial" panose="020B0604020202020204" pitchFamily="34" charset="0"/>
                <a:cs typeface="Arial" panose="020B0604020202020204" pitchFamily="34" charset="0"/>
              </a:rPr>
              <a:t>ESA </a:t>
            </a:r>
            <a:r>
              <a:rPr lang="en-US" dirty="0">
                <a:solidFill>
                  <a:srgbClr val="0032FA"/>
                </a:solidFill>
                <a:latin typeface="Arial" panose="020B0604020202020204" pitchFamily="34" charset="0"/>
                <a:cs typeface="Arial" panose="020B0604020202020204" pitchFamily="34" charset="0"/>
              </a:rPr>
              <a:t>boss Jan </a:t>
            </a:r>
            <a:r>
              <a:rPr lang="en-US" dirty="0" err="1">
                <a:solidFill>
                  <a:srgbClr val="0032FA"/>
                </a:solidFill>
                <a:latin typeface="Arial" panose="020B0604020202020204" pitchFamily="34" charset="0"/>
                <a:cs typeface="Arial" panose="020B0604020202020204" pitchFamily="34" charset="0"/>
              </a:rPr>
              <a:t>Woerner</a:t>
            </a:r>
            <a:r>
              <a:rPr lang="en-US" dirty="0">
                <a:solidFill>
                  <a:srgbClr val="0032FA"/>
                </a:solidFill>
                <a:latin typeface="Arial" panose="020B0604020202020204" pitchFamily="34" charset="0"/>
                <a:cs typeface="Arial" panose="020B0604020202020204" pitchFamily="34" charset="0"/>
              </a:rPr>
              <a:t> said: 'I think we should go first to the moon and then further on'</a:t>
            </a:r>
          </a:p>
          <a:p>
            <a:pPr algn="l"/>
            <a:endParaRPr lang="en-US" dirty="0">
              <a:solidFill>
                <a:srgbClr val="0032FA"/>
              </a:solidFill>
              <a:latin typeface="Arial" panose="020B0604020202020204" pitchFamily="34" charset="0"/>
              <a:cs typeface="Arial" panose="020B0604020202020204" pitchFamily="34" charset="0"/>
            </a:endParaRPr>
          </a:p>
        </p:txBody>
      </p:sp>
      <p:sp>
        <p:nvSpPr>
          <p:cNvPr id="8" name="TextBox 7"/>
          <p:cNvSpPr txBox="1"/>
          <p:nvPr/>
        </p:nvSpPr>
        <p:spPr>
          <a:xfrm>
            <a:off x="493776" y="6286500"/>
            <a:ext cx="10555224" cy="276999"/>
          </a:xfrm>
          <a:prstGeom prst="rect">
            <a:avLst/>
          </a:prstGeom>
          <a:noFill/>
        </p:spPr>
        <p:txBody>
          <a:bodyPr wrap="square" rtlCol="0">
            <a:spAutoFit/>
          </a:bodyPr>
          <a:lstStyle/>
          <a:p>
            <a:r>
              <a:rPr lang="en-US" sz="1200" dirty="0"/>
              <a:t>http://www.dailymail.co.uk/sciencetech/article-4162296/The-incredible-lunar-TEMPLE.html</a:t>
            </a:r>
          </a:p>
        </p:txBody>
      </p:sp>
      <p:sp>
        <p:nvSpPr>
          <p:cNvPr id="4" name="TextBox 3"/>
          <p:cNvSpPr txBox="1"/>
          <p:nvPr/>
        </p:nvSpPr>
        <p:spPr>
          <a:xfrm>
            <a:off x="7277100" y="1562100"/>
            <a:ext cx="3771900" cy="2246769"/>
          </a:xfrm>
          <a:prstGeom prst="rect">
            <a:avLst/>
          </a:prstGeom>
          <a:noFill/>
        </p:spPr>
        <p:txBody>
          <a:bodyPr wrap="square" rtlCol="0">
            <a:spAutoFit/>
          </a:bodyPr>
          <a:lstStyle/>
          <a:p>
            <a:r>
              <a:rPr lang="en-US" sz="2800" dirty="0" smtClean="0">
                <a:solidFill>
                  <a:srgbClr val="0032FA"/>
                </a:solidFill>
              </a:rPr>
              <a:t>The surfaces of this habitat would need to have thick enough surfaces to stop most cosmic rays.</a:t>
            </a:r>
            <a:endParaRPr lang="en-US" sz="2800" dirty="0">
              <a:solidFill>
                <a:srgbClr val="0032FA"/>
              </a:solidFill>
            </a:endParaRPr>
          </a:p>
        </p:txBody>
      </p:sp>
      <p:pic>
        <p:nvPicPr>
          <p:cNvPr id="6" name="Picture 5"/>
          <p:cNvPicPr>
            <a:picLocks noChangeAspect="1"/>
          </p:cNvPicPr>
          <p:nvPr/>
        </p:nvPicPr>
        <p:blipFill>
          <a:blip r:embed="rId2"/>
          <a:stretch>
            <a:fillRect/>
          </a:stretch>
        </p:blipFill>
        <p:spPr>
          <a:xfrm>
            <a:off x="1183005" y="1069848"/>
            <a:ext cx="5730240" cy="3246120"/>
          </a:xfrm>
          <a:prstGeom prst="rect">
            <a:avLst/>
          </a:prstGeom>
        </p:spPr>
      </p:pic>
      <p:sp>
        <p:nvSpPr>
          <p:cNvPr id="7" name="Slide Number Placeholder 6"/>
          <p:cNvSpPr>
            <a:spLocks noGrp="1"/>
          </p:cNvSpPr>
          <p:nvPr>
            <p:ph type="sldNum" sz="quarter" idx="12"/>
          </p:nvPr>
        </p:nvSpPr>
        <p:spPr/>
        <p:txBody>
          <a:bodyPr/>
          <a:lstStyle/>
          <a:p>
            <a:fld id="{93865E48-1284-427B-A9A5-D477782D8E00}" type="slidenum">
              <a:rPr lang="en-US" smtClean="0"/>
              <a:t>18</a:t>
            </a:fld>
            <a:endParaRPr lang="en-US"/>
          </a:p>
        </p:txBody>
      </p:sp>
    </p:spTree>
    <p:extLst>
      <p:ext uri="{BB962C8B-B14F-4D97-AF65-F5344CB8AC3E}">
        <p14:creationId xmlns:p14="http://schemas.microsoft.com/office/powerpoint/2010/main" val="4185159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90087" y="227928"/>
            <a:ext cx="8697087" cy="740664"/>
          </a:xfrm>
        </p:spPr>
        <p:txBody>
          <a:bodyPr>
            <a:normAutofit/>
          </a:bodyPr>
          <a:lstStyle/>
          <a:p>
            <a:r>
              <a:rPr lang="en-US" sz="3200" dirty="0" smtClean="0">
                <a:solidFill>
                  <a:srgbClr val="FF0000"/>
                </a:solidFill>
                <a:latin typeface="Arial" panose="020B0604020202020204" pitchFamily="34" charset="0"/>
                <a:cs typeface="Arial" panose="020B0604020202020204" pitchFamily="34" charset="0"/>
              </a:rPr>
              <a:t>Living on </a:t>
            </a:r>
            <a:r>
              <a:rPr lang="en-US" sz="3200" dirty="0">
                <a:solidFill>
                  <a:srgbClr val="FF0000"/>
                </a:solidFill>
                <a:latin typeface="Arial" panose="020B0604020202020204" pitchFamily="34" charset="0"/>
                <a:cs typeface="Arial" panose="020B0604020202020204" pitchFamily="34" charset="0"/>
              </a:rPr>
              <a:t>t</a:t>
            </a:r>
            <a:r>
              <a:rPr lang="en-US" sz="3200" dirty="0" smtClean="0">
                <a:solidFill>
                  <a:srgbClr val="FF0000"/>
                </a:solidFill>
                <a:latin typeface="Arial" panose="020B0604020202020204" pitchFamily="34" charset="0"/>
                <a:cs typeface="Arial" panose="020B0604020202020204" pitchFamily="34" charset="0"/>
              </a:rPr>
              <a:t>he Moon – in a Centrifuge?</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93776" y="1069848"/>
            <a:ext cx="11329416" cy="5212080"/>
          </a:xfrm>
        </p:spPr>
        <p:txBody>
          <a:bodyPr>
            <a:normAutofit/>
          </a:bodyPr>
          <a:lstStyle/>
          <a:p>
            <a:pPr algn="l"/>
            <a:r>
              <a:rPr lang="en-US" sz="2800" dirty="0" smtClean="0">
                <a:solidFill>
                  <a:srgbClr val="0032FA"/>
                </a:solidFill>
                <a:latin typeface="Arial" panose="020B0604020202020204" pitchFamily="34" charset="0"/>
                <a:cs typeface="Arial" panose="020B0604020202020204" pitchFamily="34" charset="0"/>
              </a:rPr>
              <a:t>                                 NASA centrifuge that can go up to 30 g to test</a:t>
            </a:r>
          </a:p>
          <a:p>
            <a:pPr algn="l"/>
            <a:r>
              <a:rPr lang="en-US" sz="2800" dirty="0">
                <a:solidFill>
                  <a:srgbClr val="0032FA"/>
                </a:solidFill>
                <a:latin typeface="Arial" panose="020B0604020202020204" pitchFamily="34" charset="0"/>
                <a:cs typeface="Arial" panose="020B0604020202020204" pitchFamily="34" charset="0"/>
              </a:rPr>
              <a:t> </a:t>
            </a:r>
            <a:r>
              <a:rPr lang="en-US" sz="2800" dirty="0" smtClean="0">
                <a:solidFill>
                  <a:srgbClr val="0032FA"/>
                </a:solidFill>
                <a:latin typeface="Arial" panose="020B0604020202020204" pitchFamily="34" charset="0"/>
                <a:cs typeface="Arial" panose="020B0604020202020204" pitchFamily="34" charset="0"/>
              </a:rPr>
              <a:t>                                spacecraft parts, or whole spacecraft</a:t>
            </a: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r>
              <a:rPr lang="en-US" dirty="0" smtClean="0">
                <a:solidFill>
                  <a:srgbClr val="0032FA"/>
                </a:solidFill>
                <a:latin typeface="Arial" panose="020B0604020202020204" pitchFamily="34" charset="0"/>
                <a:cs typeface="Arial" panose="020B0604020202020204" pitchFamily="34" charset="0"/>
              </a:rPr>
              <a:t>The effective force of a centrifuge is  </a:t>
            </a:r>
            <a:r>
              <a:rPr lang="en-US" dirty="0" smtClean="0">
                <a:solidFill>
                  <a:srgbClr val="FF0000"/>
                </a:solidFill>
                <a:latin typeface="Arial" panose="020B0604020202020204" pitchFamily="34" charset="0"/>
                <a:cs typeface="Arial" panose="020B0604020202020204" pitchFamily="34" charset="0"/>
              </a:rPr>
              <a:t>F  =  (mV</a:t>
            </a:r>
            <a:r>
              <a:rPr lang="en-US" baseline="30000" dirty="0" smtClean="0">
                <a:solidFill>
                  <a:srgbClr val="FF0000"/>
                </a:solidFill>
                <a:latin typeface="Arial" panose="020B0604020202020204" pitchFamily="34" charset="0"/>
                <a:cs typeface="Arial" panose="020B0604020202020204" pitchFamily="34" charset="0"/>
              </a:rPr>
              <a:t>2</a:t>
            </a:r>
            <a:r>
              <a:rPr lang="en-US" dirty="0" smtClean="0">
                <a:solidFill>
                  <a:srgbClr val="FF0000"/>
                </a:solidFill>
                <a:latin typeface="Arial" panose="020B0604020202020204" pitchFamily="34" charset="0"/>
                <a:cs typeface="Arial" panose="020B0604020202020204" pitchFamily="34" charset="0"/>
              </a:rPr>
              <a:t>)/r  =  ma</a:t>
            </a:r>
          </a:p>
          <a:p>
            <a:pPr algn="l"/>
            <a:r>
              <a:rPr lang="en-US" dirty="0" smtClean="0">
                <a:solidFill>
                  <a:srgbClr val="0032FA"/>
                </a:solidFill>
                <a:latin typeface="Arial" panose="020B0604020202020204" pitchFamily="34" charset="0"/>
                <a:cs typeface="Arial" panose="020B0604020202020204" pitchFamily="34" charset="0"/>
              </a:rPr>
              <a:t>Where m is the mass of a test object, V is the speed and r is the radius</a:t>
            </a:r>
          </a:p>
          <a:p>
            <a:pPr algn="l"/>
            <a:r>
              <a:rPr lang="en-US" dirty="0" smtClean="0">
                <a:solidFill>
                  <a:srgbClr val="0032FA"/>
                </a:solidFill>
                <a:latin typeface="Arial" panose="020B0604020202020204" pitchFamily="34" charset="0"/>
                <a:cs typeface="Arial" panose="020B0604020202020204" pitchFamily="34" charset="0"/>
              </a:rPr>
              <a:t>The acceleration is then  </a:t>
            </a:r>
            <a:r>
              <a:rPr lang="en-US" dirty="0" smtClean="0">
                <a:solidFill>
                  <a:srgbClr val="FF0000"/>
                </a:solidFill>
                <a:latin typeface="Arial" panose="020B0604020202020204" pitchFamily="34" charset="0"/>
                <a:cs typeface="Arial" panose="020B0604020202020204" pitchFamily="34" charset="0"/>
              </a:rPr>
              <a:t>a  =  V</a:t>
            </a:r>
            <a:r>
              <a:rPr lang="en-US" baseline="30000" dirty="0" smtClean="0">
                <a:solidFill>
                  <a:srgbClr val="FF0000"/>
                </a:solidFill>
                <a:latin typeface="Arial" panose="020B0604020202020204" pitchFamily="34" charset="0"/>
                <a:cs typeface="Arial" panose="020B0604020202020204" pitchFamily="34" charset="0"/>
              </a:rPr>
              <a:t>2 </a:t>
            </a:r>
            <a:r>
              <a:rPr lang="en-US" dirty="0" smtClean="0">
                <a:solidFill>
                  <a:srgbClr val="FF0000"/>
                </a:solidFill>
                <a:latin typeface="Arial" panose="020B0604020202020204" pitchFamily="34" charset="0"/>
                <a:cs typeface="Arial" panose="020B0604020202020204" pitchFamily="34" charset="0"/>
              </a:rPr>
              <a:t>/r</a:t>
            </a:r>
          </a:p>
          <a:p>
            <a:pPr algn="l"/>
            <a:r>
              <a:rPr lang="en-US" dirty="0" smtClean="0">
                <a:solidFill>
                  <a:srgbClr val="0032FA"/>
                </a:solidFill>
                <a:latin typeface="Arial" panose="020B0604020202020204" pitchFamily="34" charset="0"/>
                <a:cs typeface="Arial" panose="020B0604020202020204" pitchFamily="34" charset="0"/>
              </a:rPr>
              <a:t>For example, to get 1 g of acceleration if r = 20 meters,  V = 14 m/s = 31 mph</a:t>
            </a:r>
          </a:p>
          <a:p>
            <a:pPr algn="l"/>
            <a:r>
              <a:rPr lang="en-US" dirty="0" smtClean="0">
                <a:solidFill>
                  <a:srgbClr val="0032FA"/>
                </a:solidFill>
                <a:latin typeface="Arial" panose="020B0604020202020204" pitchFamily="34" charset="0"/>
                <a:cs typeface="Arial" panose="020B0604020202020204" pitchFamily="34" charset="0"/>
              </a:rPr>
              <a:t>This would mean 9 seconds per revolution, or about 7 RPM</a:t>
            </a:r>
            <a:endParaRPr lang="en-US" dirty="0">
              <a:solidFill>
                <a:srgbClr val="0032F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61949" y="464820"/>
            <a:ext cx="3298591" cy="2621280"/>
          </a:xfrm>
          <a:prstGeom prst="rect">
            <a:avLst/>
          </a:prstGeom>
        </p:spPr>
      </p:pic>
      <p:sp>
        <p:nvSpPr>
          <p:cNvPr id="6" name="Slide Number Placeholder 5"/>
          <p:cNvSpPr>
            <a:spLocks noGrp="1"/>
          </p:cNvSpPr>
          <p:nvPr>
            <p:ph type="sldNum" sz="quarter" idx="12"/>
          </p:nvPr>
        </p:nvSpPr>
        <p:spPr/>
        <p:txBody>
          <a:bodyPr/>
          <a:lstStyle/>
          <a:p>
            <a:fld id="{93865E48-1284-427B-A9A5-D477782D8E00}" type="slidenum">
              <a:rPr lang="en-US" smtClean="0"/>
              <a:t>19</a:t>
            </a:fld>
            <a:endParaRPr lang="en-US"/>
          </a:p>
        </p:txBody>
      </p:sp>
    </p:spTree>
    <p:extLst>
      <p:ext uri="{BB962C8B-B14F-4D97-AF65-F5344CB8AC3E}">
        <p14:creationId xmlns:p14="http://schemas.microsoft.com/office/powerpoint/2010/main" val="402750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493520" y="360555"/>
            <a:ext cx="7162800" cy="1015663"/>
          </a:xfrm>
          <a:prstGeom prst="rect">
            <a:avLst/>
          </a:prstGeom>
          <a:noFill/>
          <a:ln w="9525">
            <a:noFill/>
            <a:miter lim="800000"/>
            <a:headEnd/>
            <a:tailEnd/>
          </a:ln>
        </p:spPr>
        <p:txBody>
          <a:bodyPr wrap="square">
            <a:spAutoFit/>
          </a:bodyPr>
          <a:lstStyle/>
          <a:p>
            <a:pPr algn="ctr"/>
            <a:r>
              <a:rPr lang="en-US" sz="3600" dirty="0" smtClean="0">
                <a:solidFill>
                  <a:srgbClr val="0032FA"/>
                </a:solidFill>
              </a:rPr>
              <a:t>Outline</a:t>
            </a:r>
            <a:endParaRPr lang="en-US" sz="3600" dirty="0">
              <a:solidFill>
                <a:srgbClr val="0032FA"/>
              </a:solidFill>
            </a:endParaRPr>
          </a:p>
          <a:p>
            <a:pPr algn="ctr"/>
            <a:r>
              <a:rPr lang="en-US" sz="2400" dirty="0"/>
              <a:t> </a:t>
            </a:r>
            <a:r>
              <a:rPr lang="en-US" sz="2400" dirty="0" smtClean="0"/>
              <a:t> </a:t>
            </a:r>
          </a:p>
        </p:txBody>
      </p:sp>
      <p:sp>
        <p:nvSpPr>
          <p:cNvPr id="9" name="TextBox 8"/>
          <p:cNvSpPr txBox="1"/>
          <p:nvPr/>
        </p:nvSpPr>
        <p:spPr>
          <a:xfrm>
            <a:off x="610743" y="2138481"/>
            <a:ext cx="10277856" cy="3970318"/>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Why colonize?</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Human Health in Space</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Mars</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Stages of Colonization of Mars</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7973568" y="4786838"/>
            <a:ext cx="3730752" cy="276999"/>
          </a:xfrm>
          <a:prstGeom prst="rect">
            <a:avLst/>
          </a:prstGeom>
          <a:noFill/>
        </p:spPr>
        <p:txBody>
          <a:bodyPr wrap="square" rtlCol="0">
            <a:spAutoFit/>
          </a:bodyPr>
          <a:lstStyle/>
          <a:p>
            <a:r>
              <a:rPr lang="en-US" sz="1200" dirty="0"/>
              <a:t>https://www.youtube.com/watch?v=SGbY6MaEp4k</a:t>
            </a:r>
          </a:p>
        </p:txBody>
      </p:sp>
      <p:sp>
        <p:nvSpPr>
          <p:cNvPr id="3" name="Slide Number Placeholder 2"/>
          <p:cNvSpPr>
            <a:spLocks noGrp="1"/>
          </p:cNvSpPr>
          <p:nvPr>
            <p:ph type="sldNum" sz="quarter" idx="12"/>
          </p:nvPr>
        </p:nvSpPr>
        <p:spPr/>
        <p:txBody>
          <a:bodyPr/>
          <a:lstStyle/>
          <a:p>
            <a:fld id="{A4D0DDDF-B351-46C7-A0B9-022203FE0FC2}" type="slidenum">
              <a:rPr lang="en-US" smtClean="0"/>
              <a:t>2</a:t>
            </a:fld>
            <a:endParaRPr lang="en-US"/>
          </a:p>
        </p:txBody>
      </p:sp>
      <p:pic>
        <p:nvPicPr>
          <p:cNvPr id="4" name="Picture 3"/>
          <p:cNvPicPr>
            <a:picLocks noChangeAspect="1"/>
          </p:cNvPicPr>
          <p:nvPr/>
        </p:nvPicPr>
        <p:blipFill>
          <a:blip r:embed="rId3"/>
          <a:stretch>
            <a:fillRect/>
          </a:stretch>
        </p:blipFill>
        <p:spPr>
          <a:xfrm>
            <a:off x="5463540" y="1034087"/>
            <a:ext cx="6240780" cy="3505200"/>
          </a:xfrm>
          <a:prstGeom prst="rect">
            <a:avLst/>
          </a:prstGeom>
        </p:spPr>
      </p:pic>
    </p:spTree>
    <p:extLst>
      <p:ext uri="{BB962C8B-B14F-4D97-AF65-F5344CB8AC3E}">
        <p14:creationId xmlns:p14="http://schemas.microsoft.com/office/powerpoint/2010/main" val="375617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5384" y="135804"/>
            <a:ext cx="6309360" cy="740664"/>
          </a:xfrm>
        </p:spPr>
        <p:txBody>
          <a:bodyPr>
            <a:normAutofit/>
          </a:bodyPr>
          <a:lstStyle/>
          <a:p>
            <a:r>
              <a:rPr lang="en-US" sz="3600" dirty="0" smtClean="0">
                <a:solidFill>
                  <a:srgbClr val="0032FA"/>
                </a:solidFill>
                <a:latin typeface="Arial" panose="020B0604020202020204" pitchFamily="34" charset="0"/>
                <a:cs typeface="Arial" panose="020B0604020202020204" pitchFamily="34" charset="0"/>
              </a:rPr>
              <a:t>A Centrifuge on the Moon</a:t>
            </a: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513080" y="968764"/>
            <a:ext cx="11173968" cy="5616104"/>
          </a:xfrm>
        </p:spPr>
        <p:txBody>
          <a:bodyPr>
            <a:normAutofit/>
          </a:bodyPr>
          <a:lstStyle/>
          <a:p>
            <a:pPr algn="l"/>
            <a:r>
              <a:rPr lang="en-US" sz="2800" dirty="0" smtClean="0">
                <a:solidFill>
                  <a:srgbClr val="0032FA"/>
                </a:solidFill>
                <a:latin typeface="Arial" panose="020B0604020202020204" pitchFamily="34" charset="0"/>
                <a:cs typeface="Arial" panose="020B0604020202020204" pitchFamily="34" charset="0"/>
              </a:rPr>
              <a:t> </a:t>
            </a: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smtClean="0">
              <a:solidFill>
                <a:srgbClr val="0032FA"/>
              </a:solidFill>
              <a:latin typeface="Arial" panose="020B0604020202020204" pitchFamily="34" charset="0"/>
              <a:cs typeface="Arial" panose="020B0604020202020204" pitchFamily="34" charset="0"/>
            </a:endParaRPr>
          </a:p>
          <a:p>
            <a:pPr algn="l"/>
            <a:endParaRPr lang="en-US" sz="2800" dirty="0">
              <a:solidFill>
                <a:srgbClr val="0032FA"/>
              </a:solidFill>
              <a:latin typeface="Arial" panose="020B0604020202020204" pitchFamily="34" charset="0"/>
              <a:cs typeface="Arial" panose="020B0604020202020204" pitchFamily="34" charset="0"/>
            </a:endParaRPr>
          </a:p>
          <a:p>
            <a:pPr algn="l"/>
            <a:r>
              <a:rPr lang="en-US" sz="2800" dirty="0" smtClean="0">
                <a:solidFill>
                  <a:srgbClr val="0032FA"/>
                </a:solidFill>
                <a:latin typeface="Arial" panose="020B0604020202020204" pitchFamily="34" charset="0"/>
                <a:cs typeface="Arial" panose="020B0604020202020204" pitchFamily="34" charset="0"/>
              </a:rPr>
              <a:t>(top view)                                                      (side view)</a:t>
            </a:r>
          </a:p>
          <a:p>
            <a:pPr algn="l"/>
            <a:endParaRPr lang="en-US" sz="2800" dirty="0" smtClean="0">
              <a:solidFill>
                <a:srgbClr val="0032FA"/>
              </a:solidFill>
              <a:latin typeface="Arial" panose="020B0604020202020204" pitchFamily="34" charset="0"/>
              <a:cs typeface="Arial" panose="020B0604020202020204" pitchFamily="34" charset="0"/>
            </a:endParaRPr>
          </a:p>
          <a:p>
            <a:pPr algn="l"/>
            <a:r>
              <a:rPr lang="en-US" dirty="0" smtClean="0">
                <a:solidFill>
                  <a:srgbClr val="0032FA"/>
                </a:solidFill>
                <a:latin typeface="Arial" panose="020B0604020202020204" pitchFamily="34" charset="0"/>
                <a:cs typeface="Arial" panose="020B0604020202020204" pitchFamily="34" charset="0"/>
              </a:rPr>
              <a:t>Low lunar gravity and cosmic rays may mean that humans would always need to spend part of their time in an underground centrifuge to simulate 1 g.</a:t>
            </a:r>
            <a:endParaRPr lang="en-US" dirty="0">
              <a:solidFill>
                <a:srgbClr val="0032FA"/>
              </a:solidFill>
              <a:latin typeface="Arial" panose="020B0604020202020204" pitchFamily="34" charset="0"/>
              <a:cs typeface="Arial" panose="020B0604020202020204" pitchFamily="34" charset="0"/>
            </a:endParaRPr>
          </a:p>
        </p:txBody>
      </p:sp>
      <p:sp>
        <p:nvSpPr>
          <p:cNvPr id="4" name="Oval 3"/>
          <p:cNvSpPr/>
          <p:nvPr/>
        </p:nvSpPr>
        <p:spPr>
          <a:xfrm>
            <a:off x="1189736" y="1435608"/>
            <a:ext cx="3456432" cy="3236976"/>
          </a:xfrm>
          <a:prstGeom prst="ellipse">
            <a:avLst/>
          </a:prstGeom>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582928" y="1755648"/>
            <a:ext cx="2670048" cy="2596896"/>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a:off x="4451096" y="1863344"/>
            <a:ext cx="283464" cy="466344"/>
          </a:xfrm>
          <a:prstGeom prst="straightConnector1">
            <a:avLst/>
          </a:prstGeom>
          <a:ln w="34925">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2"/>
          <a:stretch>
            <a:fillRect/>
          </a:stretch>
        </p:blipFill>
        <p:spPr>
          <a:xfrm flipH="1">
            <a:off x="4278657" y="3979676"/>
            <a:ext cx="403842" cy="576068"/>
          </a:xfrm>
          <a:prstGeom prst="rect">
            <a:avLst/>
          </a:prstGeom>
        </p:spPr>
      </p:pic>
      <p:pic>
        <p:nvPicPr>
          <p:cNvPr id="15" name="Picture 14"/>
          <p:cNvPicPr>
            <a:picLocks noChangeAspect="1"/>
          </p:cNvPicPr>
          <p:nvPr/>
        </p:nvPicPr>
        <p:blipFill>
          <a:blip r:embed="rId2"/>
          <a:stretch>
            <a:fillRect/>
          </a:stretch>
        </p:blipFill>
        <p:spPr>
          <a:xfrm flipV="1">
            <a:off x="1093706" y="1738827"/>
            <a:ext cx="390162" cy="556554"/>
          </a:xfrm>
          <a:prstGeom prst="rect">
            <a:avLst/>
          </a:prstGeom>
        </p:spPr>
      </p:pic>
      <p:cxnSp>
        <p:nvCxnSpPr>
          <p:cNvPr id="17" name="Straight Connector 16"/>
          <p:cNvCxnSpPr>
            <a:stCxn id="6" idx="6"/>
          </p:cNvCxnSpPr>
          <p:nvPr/>
        </p:nvCxnSpPr>
        <p:spPr>
          <a:xfrm flipH="1">
            <a:off x="1582928" y="3054096"/>
            <a:ext cx="2670048"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17952" y="1755648"/>
            <a:ext cx="0" cy="259689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1211437" y="2839449"/>
            <a:ext cx="233939" cy="3931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4403659" y="2857500"/>
            <a:ext cx="233939" cy="39319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894576" y="2701544"/>
            <a:ext cx="512064" cy="1076288"/>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10320528" y="2701544"/>
            <a:ext cx="512064" cy="1076288"/>
          </a:xfrm>
          <a:prstGeom prst="round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a:stCxn id="34" idx="0"/>
          </p:cNvCxnSpPr>
          <p:nvPr/>
        </p:nvCxnSpPr>
        <p:spPr>
          <a:xfrm>
            <a:off x="7150608" y="2701544"/>
            <a:ext cx="3169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321296" y="3776816"/>
            <a:ext cx="31699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865616" y="2235200"/>
            <a:ext cx="0" cy="1950720"/>
          </a:xfrm>
          <a:prstGeom prst="line">
            <a:avLst/>
          </a:prstGeom>
          <a:ln w="3810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41" name="Curved Left Arrow 40"/>
          <p:cNvSpPr/>
          <p:nvPr/>
        </p:nvSpPr>
        <p:spPr>
          <a:xfrm>
            <a:off x="8980424" y="2169160"/>
            <a:ext cx="274320" cy="466344"/>
          </a:xfrm>
          <a:prstGeom prst="curved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Oval 41"/>
          <p:cNvSpPr/>
          <p:nvPr/>
        </p:nvSpPr>
        <p:spPr>
          <a:xfrm>
            <a:off x="6916669" y="2863087"/>
            <a:ext cx="233939" cy="79376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0580365" y="2884796"/>
            <a:ext cx="233939" cy="793767"/>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a:off x="5971032" y="1684528"/>
            <a:ext cx="5687568" cy="320040"/>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165525" y="996743"/>
            <a:ext cx="4994656" cy="523220"/>
          </a:xfrm>
          <a:prstGeom prst="rect">
            <a:avLst/>
          </a:prstGeom>
          <a:noFill/>
        </p:spPr>
        <p:txBody>
          <a:bodyPr wrap="square" rtlCol="0">
            <a:spAutoFit/>
          </a:bodyPr>
          <a:lstStyle/>
          <a:p>
            <a:r>
              <a:rPr lang="en-US" sz="2800" b="1" dirty="0" smtClean="0">
                <a:solidFill>
                  <a:srgbClr val="FF0000"/>
                </a:solidFill>
              </a:rPr>
              <a:t>Cosmic rays</a:t>
            </a:r>
            <a:endParaRPr lang="en-US" sz="2800" b="1" dirty="0">
              <a:solidFill>
                <a:srgbClr val="FF0000"/>
              </a:solidFill>
            </a:endParaRPr>
          </a:p>
        </p:txBody>
      </p:sp>
      <p:sp>
        <p:nvSpPr>
          <p:cNvPr id="47" name="Rounded Rectangle 46"/>
          <p:cNvSpPr/>
          <p:nvPr/>
        </p:nvSpPr>
        <p:spPr>
          <a:xfrm>
            <a:off x="5980936" y="1979712"/>
            <a:ext cx="336552" cy="2372832"/>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11316968" y="1867680"/>
            <a:ext cx="336552" cy="2372832"/>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9361424" y="1385033"/>
            <a:ext cx="371857" cy="3216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a:off x="11471258" y="1058380"/>
            <a:ext cx="170688" cy="90972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0544779" y="605289"/>
            <a:ext cx="280144" cy="132991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10069577" y="670904"/>
            <a:ext cx="909636" cy="32461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5724904" y="2435345"/>
            <a:ext cx="410219" cy="11577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405075" y="1519936"/>
            <a:ext cx="3225625" cy="24254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8206574" y="1068282"/>
            <a:ext cx="775208" cy="80795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7669563" y="1435608"/>
            <a:ext cx="371857" cy="3216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9918670" y="430570"/>
            <a:ext cx="143465" cy="15143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016197" y="826714"/>
            <a:ext cx="384603" cy="110343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776339" y="1453896"/>
            <a:ext cx="124752" cy="26088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986862" y="1185798"/>
            <a:ext cx="152291" cy="5729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11583455" y="2141590"/>
            <a:ext cx="371857" cy="32167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5714042" y="2013384"/>
            <a:ext cx="294582" cy="3296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2846" y="1013347"/>
            <a:ext cx="1571625" cy="523220"/>
          </a:xfrm>
          <a:prstGeom prst="rect">
            <a:avLst/>
          </a:prstGeom>
          <a:noFill/>
        </p:spPr>
        <p:txBody>
          <a:bodyPr wrap="square" rtlCol="0">
            <a:spAutoFit/>
          </a:bodyPr>
          <a:lstStyle/>
          <a:p>
            <a:r>
              <a:rPr lang="en-US" sz="2800" dirty="0" smtClean="0">
                <a:solidFill>
                  <a:srgbClr val="00B050"/>
                </a:solidFill>
              </a:rPr>
              <a:t>person</a:t>
            </a:r>
            <a:endParaRPr lang="en-US" sz="2800" dirty="0">
              <a:solidFill>
                <a:srgbClr val="00B050"/>
              </a:solidFill>
            </a:endParaRPr>
          </a:p>
        </p:txBody>
      </p:sp>
      <p:cxnSp>
        <p:nvCxnSpPr>
          <p:cNvPr id="9" name="Straight Arrow Connector 8"/>
          <p:cNvCxnSpPr/>
          <p:nvPr/>
        </p:nvCxnSpPr>
        <p:spPr>
          <a:xfrm>
            <a:off x="586532" y="1581150"/>
            <a:ext cx="603204" cy="130364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93865E48-1284-427B-A9A5-D477782D8E00}" type="slidenum">
              <a:rPr lang="en-US" smtClean="0"/>
              <a:t>20</a:t>
            </a:fld>
            <a:endParaRPr lang="en-US"/>
          </a:p>
        </p:txBody>
      </p:sp>
    </p:spTree>
    <p:extLst>
      <p:ext uri="{BB962C8B-B14F-4D97-AF65-F5344CB8AC3E}">
        <p14:creationId xmlns:p14="http://schemas.microsoft.com/office/powerpoint/2010/main" val="4159057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Potential Solar System Habitats: </a:t>
            </a:r>
            <a:r>
              <a:rPr lang="en-US" sz="3600" dirty="0" smtClean="0">
                <a:solidFill>
                  <a:srgbClr val="FF0000"/>
                </a:solidFill>
                <a:latin typeface="Arial" panose="020B0604020202020204" pitchFamily="34" charset="0"/>
                <a:cs typeface="Arial" panose="020B0604020202020204" pitchFamily="34" charset="0"/>
              </a:rPr>
              <a:t>Mars</a:t>
            </a:r>
            <a:endParaRPr lang="en-US" sz="36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704088" y="3753823"/>
            <a:ext cx="11036808" cy="2675604"/>
          </a:xfrm>
          <a:prstGeom prst="rect">
            <a:avLst/>
          </a:prstGeom>
          <a:noFill/>
        </p:spPr>
        <p:txBody>
          <a:bodyPr wrap="square" rtlCol="0">
            <a:spAutoFit/>
          </a:bodyPr>
          <a:lstStyle/>
          <a:p>
            <a:pPr>
              <a:lnSpc>
                <a:spcPct val="90000"/>
              </a:lnSpc>
              <a:spcBef>
                <a:spcPts val="1000"/>
              </a:spcBef>
            </a:pPr>
            <a:r>
              <a:rPr lang="en-US" sz="2400" u="sng" dirty="0">
                <a:solidFill>
                  <a:srgbClr val="FF0000"/>
                </a:solidFill>
                <a:latin typeface="Arial" panose="020B0604020202020204" pitchFamily="34" charset="0"/>
                <a:cs typeface="Arial" panose="020B0604020202020204" pitchFamily="34" charset="0"/>
              </a:rPr>
              <a:t>Raw</a:t>
            </a:r>
            <a:r>
              <a:rPr lang="en-US" sz="2400" dirty="0">
                <a:solidFill>
                  <a:srgbClr val="FF0000"/>
                </a:solidFill>
                <a:latin typeface="Arial" panose="020B0604020202020204" pitchFamily="34" charset="0"/>
                <a:cs typeface="Arial" panose="020B0604020202020204" pitchFamily="34" charset="0"/>
              </a:rPr>
              <a:t> Mars is lethal: freezing temperatures, </a:t>
            </a:r>
            <a:r>
              <a:rPr lang="en-US" sz="2400" dirty="0" smtClean="0">
                <a:solidFill>
                  <a:srgbClr val="FF0000"/>
                </a:solidFill>
                <a:latin typeface="Arial" panose="020B0604020202020204" pitchFamily="34" charset="0"/>
                <a:cs typeface="Arial" panose="020B0604020202020204" pitchFamily="34" charset="0"/>
              </a:rPr>
              <a:t>unbreathable atmosphere</a:t>
            </a:r>
            <a:r>
              <a:rPr lang="en-US" sz="2400" dirty="0">
                <a:solidFill>
                  <a:srgbClr val="FF0000"/>
                </a:solidFill>
                <a:latin typeface="Arial" panose="020B0604020202020204" pitchFamily="34" charset="0"/>
                <a:cs typeface="Arial" panose="020B0604020202020204" pitchFamily="34" charset="0"/>
              </a:rPr>
              <a:t>, low gravity, cosmic rays on surface</a:t>
            </a:r>
            <a:r>
              <a:rPr lang="en-US" sz="2400" dirty="0" smtClean="0">
                <a:solidFill>
                  <a:srgbClr val="FF0000"/>
                </a:solidFill>
                <a:latin typeface="Arial" panose="020B0604020202020204" pitchFamily="34" charset="0"/>
                <a:cs typeface="Arial" panose="020B0604020202020204" pitchFamily="34" charset="0"/>
              </a:rPr>
              <a:t>, no rivers, </a:t>
            </a:r>
            <a:r>
              <a:rPr lang="en-US" sz="2400" dirty="0">
                <a:solidFill>
                  <a:srgbClr val="FF0000"/>
                </a:solidFill>
                <a:latin typeface="Arial" panose="020B0604020202020204" pitchFamily="34" charset="0"/>
                <a:cs typeface="Arial" panose="020B0604020202020204" pitchFamily="34" charset="0"/>
              </a:rPr>
              <a:t>no </a:t>
            </a:r>
            <a:r>
              <a:rPr lang="en-US" sz="2400" dirty="0" smtClean="0">
                <a:solidFill>
                  <a:srgbClr val="FF0000"/>
                </a:solidFill>
                <a:latin typeface="Arial" panose="020B0604020202020204" pitchFamily="34" charset="0"/>
                <a:cs typeface="Arial" panose="020B0604020202020204" pitchFamily="34" charset="0"/>
              </a:rPr>
              <a:t>food, toxic soil…</a:t>
            </a:r>
            <a:endParaRPr lang="en-US" sz="2400" dirty="0">
              <a:solidFill>
                <a:srgbClr val="FF0000"/>
              </a:solidFill>
              <a:latin typeface="Arial" panose="020B0604020202020204" pitchFamily="34" charset="0"/>
              <a:cs typeface="Arial" panose="020B0604020202020204" pitchFamily="34" charset="0"/>
            </a:endParaRPr>
          </a:p>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Mars is a long way from Earth, but reachable.  Living </a:t>
            </a:r>
            <a:r>
              <a:rPr lang="en-US" sz="2400" dirty="0">
                <a:solidFill>
                  <a:srgbClr val="0032FA"/>
                </a:solidFill>
                <a:latin typeface="Arial" panose="020B0604020202020204" pitchFamily="34" charset="0"/>
                <a:cs typeface="Arial" panose="020B0604020202020204" pitchFamily="34" charset="0"/>
              </a:rPr>
              <a:t>underground would be necessary to provide shelter from cosmic rays.  </a:t>
            </a:r>
            <a:r>
              <a:rPr lang="en-US" sz="2400" dirty="0" smtClean="0">
                <a:solidFill>
                  <a:srgbClr val="0032FA"/>
                </a:solidFill>
                <a:latin typeface="Arial" panose="020B0604020202020204" pitchFamily="34" charset="0"/>
                <a:cs typeface="Arial" panose="020B0604020202020204" pitchFamily="34" charset="0"/>
              </a:rPr>
              <a:t>Lots of water ice is </a:t>
            </a:r>
            <a:r>
              <a:rPr lang="en-US" sz="2400" dirty="0">
                <a:solidFill>
                  <a:srgbClr val="0032FA"/>
                </a:solidFill>
                <a:latin typeface="Arial" panose="020B0604020202020204" pitchFamily="34" charset="0"/>
                <a:cs typeface="Arial" panose="020B0604020202020204" pitchFamily="34" charset="0"/>
              </a:rPr>
              <a:t>present </a:t>
            </a:r>
            <a:r>
              <a:rPr lang="en-US" sz="2400" dirty="0" smtClean="0">
                <a:solidFill>
                  <a:srgbClr val="0032FA"/>
                </a:solidFill>
                <a:latin typeface="Arial" panose="020B0604020202020204" pitchFamily="34" charset="0"/>
                <a:cs typeface="Arial" panose="020B0604020202020204" pitchFamily="34" charset="0"/>
              </a:rPr>
              <a:t>just under the surface</a:t>
            </a:r>
            <a:r>
              <a:rPr lang="en-US" sz="2400" dirty="0">
                <a:solidFill>
                  <a:srgbClr val="0032FA"/>
                </a:solidFill>
                <a:latin typeface="Arial" panose="020B0604020202020204" pitchFamily="34" charset="0"/>
                <a:cs typeface="Arial" panose="020B0604020202020204" pitchFamily="34" charset="0"/>
              </a:rPr>
              <a:t>. There is a long term hope of terraforming the surface. </a:t>
            </a:r>
          </a:p>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The surface gravity of 0.4 g </a:t>
            </a:r>
            <a:r>
              <a:rPr lang="en-US" sz="2400" u="sng" dirty="0" smtClean="0">
                <a:solidFill>
                  <a:srgbClr val="0032FA"/>
                </a:solidFill>
                <a:latin typeface="Arial" panose="020B0604020202020204" pitchFamily="34" charset="0"/>
                <a:cs typeface="Arial" panose="020B0604020202020204" pitchFamily="34" charset="0"/>
              </a:rPr>
              <a:t>may</a:t>
            </a:r>
            <a:r>
              <a:rPr lang="en-US" sz="2400" dirty="0" smtClean="0">
                <a:solidFill>
                  <a:srgbClr val="0032FA"/>
                </a:solidFill>
                <a:latin typeface="Arial" panose="020B0604020202020204" pitchFamily="34" charset="0"/>
                <a:cs typeface="Arial" panose="020B0604020202020204" pitchFamily="34" charset="0"/>
              </a:rPr>
              <a:t> mean </a:t>
            </a:r>
            <a:r>
              <a:rPr lang="en-US" sz="2400" dirty="0">
                <a:solidFill>
                  <a:srgbClr val="0032FA"/>
                </a:solidFill>
                <a:latin typeface="Arial" panose="020B0604020202020204" pitchFamily="34" charset="0"/>
                <a:cs typeface="Arial" panose="020B0604020202020204" pitchFamily="34" charset="0"/>
              </a:rPr>
              <a:t>that humans would </a:t>
            </a:r>
            <a:r>
              <a:rPr lang="en-US" sz="2400" dirty="0" smtClean="0">
                <a:solidFill>
                  <a:srgbClr val="0032FA"/>
                </a:solidFill>
                <a:latin typeface="Arial" panose="020B0604020202020204" pitchFamily="34" charset="0"/>
                <a:cs typeface="Arial" panose="020B0604020202020204" pitchFamily="34" charset="0"/>
              </a:rPr>
              <a:t>need </a:t>
            </a:r>
            <a:r>
              <a:rPr lang="en-US" sz="2400" dirty="0">
                <a:solidFill>
                  <a:srgbClr val="0032FA"/>
                </a:solidFill>
                <a:latin typeface="Arial" panose="020B0604020202020204" pitchFamily="34" charset="0"/>
                <a:cs typeface="Arial" panose="020B0604020202020204" pitchFamily="34" charset="0"/>
              </a:rPr>
              <a:t>to spend </a:t>
            </a:r>
            <a:r>
              <a:rPr lang="en-US" sz="2400" dirty="0" smtClean="0">
                <a:solidFill>
                  <a:srgbClr val="0032FA"/>
                </a:solidFill>
                <a:latin typeface="Arial" panose="020B0604020202020204" pitchFamily="34" charset="0"/>
                <a:cs typeface="Arial" panose="020B0604020202020204" pitchFamily="34" charset="0"/>
              </a:rPr>
              <a:t>much </a:t>
            </a:r>
            <a:r>
              <a:rPr lang="en-US" sz="2400" dirty="0">
                <a:solidFill>
                  <a:srgbClr val="0032FA"/>
                </a:solidFill>
                <a:latin typeface="Arial" panose="020B0604020202020204" pitchFamily="34" charset="0"/>
                <a:cs typeface="Arial" panose="020B0604020202020204" pitchFamily="34" charset="0"/>
              </a:rPr>
              <a:t>of their time in a centrifuge to simulate 1 g</a:t>
            </a:r>
            <a:r>
              <a:rPr lang="en-US" sz="2400" dirty="0" smtClean="0">
                <a:solidFill>
                  <a:srgbClr val="0032FA"/>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a:blip r:embed="rId2"/>
          <a:stretch>
            <a:fillRect/>
          </a:stretch>
        </p:blipFill>
        <p:spPr>
          <a:xfrm>
            <a:off x="827465" y="1213882"/>
            <a:ext cx="3106359" cy="2273191"/>
          </a:xfrm>
          <a:prstGeom prst="rect">
            <a:avLst/>
          </a:prstGeom>
        </p:spPr>
      </p:pic>
      <p:sp>
        <p:nvSpPr>
          <p:cNvPr id="6" name="Slide Number Placeholder 5"/>
          <p:cNvSpPr>
            <a:spLocks noGrp="1"/>
          </p:cNvSpPr>
          <p:nvPr>
            <p:ph type="sldNum" sz="quarter" idx="12"/>
          </p:nvPr>
        </p:nvSpPr>
        <p:spPr/>
        <p:txBody>
          <a:bodyPr/>
          <a:lstStyle/>
          <a:p>
            <a:fld id="{A4D0DDDF-B351-46C7-A0B9-022203FE0FC2}" type="slidenum">
              <a:rPr lang="en-US" smtClean="0"/>
              <a:t>21</a:t>
            </a:fld>
            <a:endParaRPr lang="en-US"/>
          </a:p>
        </p:txBody>
      </p:sp>
      <p:pic>
        <p:nvPicPr>
          <p:cNvPr id="7" name="Picture 6"/>
          <p:cNvPicPr>
            <a:picLocks noChangeAspect="1"/>
          </p:cNvPicPr>
          <p:nvPr/>
        </p:nvPicPr>
        <p:blipFill>
          <a:blip r:embed="rId3"/>
          <a:stretch>
            <a:fillRect/>
          </a:stretch>
        </p:blipFill>
        <p:spPr>
          <a:xfrm>
            <a:off x="4882515" y="1133184"/>
            <a:ext cx="3627120" cy="2415540"/>
          </a:xfrm>
          <a:prstGeom prst="rect">
            <a:avLst/>
          </a:prstGeom>
        </p:spPr>
      </p:pic>
    </p:spTree>
    <p:extLst>
      <p:ext uri="{BB962C8B-B14F-4D97-AF65-F5344CB8AC3E}">
        <p14:creationId xmlns:p14="http://schemas.microsoft.com/office/powerpoint/2010/main" val="2910073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14222" y="173445"/>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Energy Sources on Mars</a:t>
            </a:r>
            <a:endParaRPr lang="en-US" sz="36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562736" y="914109"/>
            <a:ext cx="8285989" cy="4926477"/>
          </a:xfrm>
          <a:prstGeom prst="rect">
            <a:avLst/>
          </a:prstGeom>
          <a:noFill/>
        </p:spPr>
        <p:txBody>
          <a:bodyPr wrap="square" rtlCol="0">
            <a:spAutoFit/>
          </a:bodyPr>
          <a:lstStyle/>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Wind energy not viable – Martian atmosphere is very thin (1% of pressure on Earth)</a:t>
            </a:r>
          </a:p>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Solar energy somewhat viable. </a:t>
            </a:r>
            <a:r>
              <a:rPr lang="en-US" sz="2600" dirty="0">
                <a:solidFill>
                  <a:srgbClr val="0032FA"/>
                </a:solidFill>
                <a:latin typeface="Arial" panose="020B0604020202020204" pitchFamily="34" charset="0"/>
                <a:cs typeface="Arial" panose="020B0604020202020204" pitchFamily="34" charset="0"/>
              </a:rPr>
              <a:t>Sunlight on Mars is only 43% as bright as on Earth, so </a:t>
            </a:r>
            <a:r>
              <a:rPr lang="en-US" sz="2600" dirty="0" smtClean="0">
                <a:solidFill>
                  <a:srgbClr val="0032FA"/>
                </a:solidFill>
                <a:latin typeface="Arial" panose="020B0604020202020204" pitchFamily="34" charset="0"/>
                <a:cs typeface="Arial" panose="020B0604020202020204" pitchFamily="34" charset="0"/>
              </a:rPr>
              <a:t>use of a </a:t>
            </a:r>
            <a:r>
              <a:rPr lang="en-US" sz="2600" dirty="0">
                <a:solidFill>
                  <a:srgbClr val="0032FA"/>
                </a:solidFill>
                <a:latin typeface="Arial" panose="020B0604020202020204" pitchFamily="34" charset="0"/>
                <a:cs typeface="Arial" panose="020B0604020202020204" pitchFamily="34" charset="0"/>
              </a:rPr>
              <a:t>solar concentrator </a:t>
            </a:r>
            <a:r>
              <a:rPr lang="en-US" sz="2600" dirty="0" smtClean="0">
                <a:solidFill>
                  <a:srgbClr val="0032FA"/>
                </a:solidFill>
                <a:latin typeface="Arial" panose="020B0604020202020204" pitchFamily="34" charset="0"/>
                <a:cs typeface="Arial" panose="020B0604020202020204" pitchFamily="34" charset="0"/>
              </a:rPr>
              <a:t>is preferred.  The Martian day is 24 hours and 40 minutes long, so the day/night cycle is similar to that on Earth.</a:t>
            </a:r>
          </a:p>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Solar cells to generate electricity.  </a:t>
            </a:r>
          </a:p>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Solar thermal power to generate heat energy.</a:t>
            </a:r>
          </a:p>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Nuclear power is much more dependable and thus is preferred.  The waste heat could be used to circulate warm water to living quarters, plant farms, etc.  </a:t>
            </a:r>
          </a:p>
        </p:txBody>
      </p:sp>
      <p:sp>
        <p:nvSpPr>
          <p:cNvPr id="2" name="Slide Number Placeholder 1"/>
          <p:cNvSpPr>
            <a:spLocks noGrp="1"/>
          </p:cNvSpPr>
          <p:nvPr>
            <p:ph type="sldNum" sz="quarter" idx="12"/>
          </p:nvPr>
        </p:nvSpPr>
        <p:spPr/>
        <p:txBody>
          <a:bodyPr/>
          <a:lstStyle/>
          <a:p>
            <a:fld id="{A4D0DDDF-B351-46C7-A0B9-022203FE0FC2}" type="slidenum">
              <a:rPr lang="en-US" smtClean="0"/>
              <a:t>22</a:t>
            </a:fld>
            <a:endParaRPr lang="en-US" dirty="0"/>
          </a:p>
        </p:txBody>
      </p:sp>
      <p:pic>
        <p:nvPicPr>
          <p:cNvPr id="8" name="Picture 7"/>
          <p:cNvPicPr>
            <a:picLocks noChangeAspect="1"/>
          </p:cNvPicPr>
          <p:nvPr/>
        </p:nvPicPr>
        <p:blipFill>
          <a:blip r:embed="rId2"/>
          <a:stretch>
            <a:fillRect/>
          </a:stretch>
        </p:blipFill>
        <p:spPr>
          <a:xfrm>
            <a:off x="8848725" y="3505089"/>
            <a:ext cx="3299460" cy="2118360"/>
          </a:xfrm>
          <a:prstGeom prst="rect">
            <a:avLst/>
          </a:prstGeom>
        </p:spPr>
      </p:pic>
      <p:sp>
        <p:nvSpPr>
          <p:cNvPr id="9" name="TextBox 8"/>
          <p:cNvSpPr txBox="1"/>
          <p:nvPr/>
        </p:nvSpPr>
        <p:spPr>
          <a:xfrm>
            <a:off x="8848725" y="2557634"/>
            <a:ext cx="3299460" cy="461665"/>
          </a:xfrm>
          <a:prstGeom prst="rect">
            <a:avLst/>
          </a:prstGeom>
          <a:noFill/>
        </p:spPr>
        <p:txBody>
          <a:bodyPr wrap="square" rtlCol="0">
            <a:spAutoFit/>
          </a:bodyPr>
          <a:lstStyle/>
          <a:p>
            <a:r>
              <a:rPr lang="en-US" sz="2400" dirty="0" smtClean="0"/>
              <a:t>Solar cells for electricity</a:t>
            </a:r>
            <a:endParaRPr lang="en-US" sz="2400" dirty="0"/>
          </a:p>
        </p:txBody>
      </p:sp>
      <p:sp>
        <p:nvSpPr>
          <p:cNvPr id="10" name="TextBox 9"/>
          <p:cNvSpPr txBox="1"/>
          <p:nvPr/>
        </p:nvSpPr>
        <p:spPr>
          <a:xfrm>
            <a:off x="8848725" y="5792501"/>
            <a:ext cx="3299460" cy="461665"/>
          </a:xfrm>
          <a:prstGeom prst="rect">
            <a:avLst/>
          </a:prstGeom>
          <a:noFill/>
        </p:spPr>
        <p:txBody>
          <a:bodyPr wrap="square" rtlCol="0">
            <a:spAutoFit/>
          </a:bodyPr>
          <a:lstStyle/>
          <a:p>
            <a:r>
              <a:rPr lang="en-US" sz="2400" dirty="0" smtClean="0"/>
              <a:t>Solar thermal for heat</a:t>
            </a:r>
            <a:endParaRPr lang="en-US" sz="2400" dirty="0"/>
          </a:p>
        </p:txBody>
      </p:sp>
      <p:pic>
        <p:nvPicPr>
          <p:cNvPr id="12" name="Picture 11"/>
          <p:cNvPicPr>
            <a:picLocks noChangeAspect="1"/>
          </p:cNvPicPr>
          <p:nvPr/>
        </p:nvPicPr>
        <p:blipFill>
          <a:blip r:embed="rId3"/>
          <a:stretch>
            <a:fillRect/>
          </a:stretch>
        </p:blipFill>
        <p:spPr>
          <a:xfrm>
            <a:off x="8848725" y="762576"/>
            <a:ext cx="3299460" cy="1675552"/>
          </a:xfrm>
          <a:prstGeom prst="rect">
            <a:avLst/>
          </a:prstGeom>
        </p:spPr>
      </p:pic>
    </p:spTree>
    <p:extLst>
      <p:ext uri="{BB962C8B-B14F-4D97-AF65-F5344CB8AC3E}">
        <p14:creationId xmlns:p14="http://schemas.microsoft.com/office/powerpoint/2010/main" val="4112219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Energy Sources on Mars</a:t>
            </a:r>
            <a:endParaRPr lang="en-US" sz="36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600837" y="4260172"/>
            <a:ext cx="10515600" cy="1421928"/>
          </a:xfrm>
          <a:prstGeom prst="rect">
            <a:avLst/>
          </a:prstGeom>
          <a:noFill/>
        </p:spPr>
        <p:txBody>
          <a:bodyPr wrap="square" rtlCol="0">
            <a:spAutoFit/>
          </a:bodyPr>
          <a:lstStyle/>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A problem with solar energy is that there can be prolonged dust storms – weeks to months.  This would block sunlight, and coat the solar cells with dust.  Nuclear power is much more dependable.  Better have a back-up energy source in case of a reactor problem…</a:t>
            </a:r>
          </a:p>
        </p:txBody>
      </p:sp>
      <p:sp>
        <p:nvSpPr>
          <p:cNvPr id="6" name="TextBox 5"/>
          <p:cNvSpPr txBox="1"/>
          <p:nvPr/>
        </p:nvSpPr>
        <p:spPr>
          <a:xfrm>
            <a:off x="6896100" y="1133184"/>
            <a:ext cx="3914775" cy="1200329"/>
          </a:xfrm>
          <a:prstGeom prst="rect">
            <a:avLst/>
          </a:prstGeom>
          <a:noFill/>
        </p:spPr>
        <p:txBody>
          <a:bodyPr wrap="square" rtlCol="0">
            <a:spAutoFit/>
          </a:bodyPr>
          <a:lstStyle/>
          <a:p>
            <a:r>
              <a:rPr lang="en-US" sz="2400" dirty="0" smtClean="0">
                <a:solidFill>
                  <a:srgbClr val="FF0000"/>
                </a:solidFill>
                <a:latin typeface="Arial" panose="020B0604020202020204" pitchFamily="34" charset="0"/>
                <a:cs typeface="Arial" panose="020B0604020202020204" pitchFamily="34" charset="0"/>
              </a:rPr>
              <a:t>A planet-wide dust storm on Mars can last for weeks or months</a:t>
            </a:r>
            <a:endParaRPr lang="en-US" sz="2400" dirty="0">
              <a:solidFill>
                <a:srgbClr val="FF000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4D0DDDF-B351-46C7-A0B9-022203FE0FC2}" type="slidenum">
              <a:rPr lang="en-US" smtClean="0"/>
              <a:t>23</a:t>
            </a:fld>
            <a:endParaRPr lang="en-US"/>
          </a:p>
        </p:txBody>
      </p:sp>
      <p:pic>
        <p:nvPicPr>
          <p:cNvPr id="7" name="Picture 6"/>
          <p:cNvPicPr>
            <a:picLocks noChangeAspect="1"/>
          </p:cNvPicPr>
          <p:nvPr/>
        </p:nvPicPr>
        <p:blipFill>
          <a:blip r:embed="rId2"/>
          <a:stretch>
            <a:fillRect/>
          </a:stretch>
        </p:blipFill>
        <p:spPr>
          <a:xfrm>
            <a:off x="1030605" y="1133184"/>
            <a:ext cx="5433060" cy="2887980"/>
          </a:xfrm>
          <a:prstGeom prst="rect">
            <a:avLst/>
          </a:prstGeom>
        </p:spPr>
      </p:pic>
    </p:spTree>
    <p:extLst>
      <p:ext uri="{BB962C8B-B14F-4D97-AF65-F5344CB8AC3E}">
        <p14:creationId xmlns:p14="http://schemas.microsoft.com/office/powerpoint/2010/main" val="91645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513141" y="4861150"/>
            <a:ext cx="1607820" cy="1203960"/>
          </a:xfrm>
          <a:prstGeom prst="rect">
            <a:avLst/>
          </a:prstGeom>
        </p:spPr>
      </p:pic>
      <p:pic>
        <p:nvPicPr>
          <p:cNvPr id="6" name="Picture 5"/>
          <p:cNvPicPr>
            <a:picLocks noChangeAspect="1"/>
          </p:cNvPicPr>
          <p:nvPr/>
        </p:nvPicPr>
        <p:blipFill>
          <a:blip r:embed="rId3"/>
          <a:stretch>
            <a:fillRect/>
          </a:stretch>
        </p:blipFill>
        <p:spPr>
          <a:xfrm>
            <a:off x="2078658" y="4922186"/>
            <a:ext cx="2049780" cy="1150620"/>
          </a:xfrm>
          <a:prstGeom prst="rect">
            <a:avLst/>
          </a:prstGeom>
        </p:spPr>
      </p:pic>
      <p:sp>
        <p:nvSpPr>
          <p:cNvPr id="2" name="Title 1"/>
          <p:cNvSpPr txBox="1">
            <a:spLocks/>
          </p:cNvSpPr>
          <p:nvPr/>
        </p:nvSpPr>
        <p:spPr>
          <a:xfrm>
            <a:off x="640080" y="292596"/>
            <a:ext cx="9345168" cy="121770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2. Raising Food on Mars</a:t>
            </a:r>
          </a:p>
          <a:p>
            <a:endParaRPr lang="en-US" sz="3600" dirty="0">
              <a:solidFill>
                <a:srgbClr val="0032FA"/>
              </a:solidFill>
              <a:latin typeface="Arial" panose="020B0604020202020204" pitchFamily="34" charset="0"/>
              <a:cs typeface="Arial" panose="020B0604020202020204" pitchFamily="34" charset="0"/>
            </a:endParaRPr>
          </a:p>
        </p:txBody>
      </p:sp>
      <p:cxnSp>
        <p:nvCxnSpPr>
          <p:cNvPr id="3" name="Straight Connector 2"/>
          <p:cNvCxnSpPr/>
          <p:nvPr/>
        </p:nvCxnSpPr>
        <p:spPr>
          <a:xfrm flipV="1">
            <a:off x="427736" y="6169654"/>
            <a:ext cx="11196320" cy="22860"/>
          </a:xfrm>
          <a:prstGeom prst="line">
            <a:avLst/>
          </a:prstGeom>
          <a:ln w="2667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766814" y="642123"/>
            <a:ext cx="731520" cy="76068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5821680" y="4730129"/>
            <a:ext cx="578164" cy="975503"/>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5303055" y="4730173"/>
            <a:ext cx="545758" cy="87522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0249885" y="4730129"/>
            <a:ext cx="499396" cy="88112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8592" y="4636115"/>
            <a:ext cx="627781" cy="98081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749280" y="4730129"/>
            <a:ext cx="342713" cy="886802"/>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585720" y="1402810"/>
            <a:ext cx="4080764" cy="360318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919474" y="1522080"/>
            <a:ext cx="2836133" cy="354325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034079" y="1570243"/>
            <a:ext cx="1885359" cy="424538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6242989" y="1497519"/>
            <a:ext cx="940131" cy="396413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291347" y="1570243"/>
            <a:ext cx="260581" cy="344182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1073219" y="1361306"/>
            <a:ext cx="5403784" cy="400185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634986" y="1454430"/>
            <a:ext cx="2634047" cy="407629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7430083" y="1643993"/>
            <a:ext cx="1070789" cy="358249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9094470" y="5461649"/>
            <a:ext cx="1174563" cy="9042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113784" y="5803135"/>
            <a:ext cx="934638" cy="35077"/>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274161" y="5445236"/>
            <a:ext cx="1155922" cy="14140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093222" y="5186212"/>
            <a:ext cx="1115967" cy="22063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8024854" y="1361306"/>
            <a:ext cx="2115842" cy="50529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582039" y="839563"/>
            <a:ext cx="1786145" cy="553080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42089" y="1175548"/>
            <a:ext cx="2707402" cy="523868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749954" y="1361306"/>
            <a:ext cx="3099406" cy="505292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7291347" y="1525207"/>
            <a:ext cx="225173" cy="71085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6214705" y="3024027"/>
            <a:ext cx="317048" cy="77086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926394" y="3903998"/>
            <a:ext cx="682646" cy="5494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42089" y="4453427"/>
            <a:ext cx="1376922" cy="165628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462556" y="4295995"/>
            <a:ext cx="2322549" cy="10508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86025" y="5675430"/>
            <a:ext cx="585881" cy="40634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709160" y="5616931"/>
            <a:ext cx="602945" cy="43639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216373" y="5604211"/>
            <a:ext cx="559338" cy="42283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9616714" y="5618607"/>
            <a:ext cx="634909" cy="45467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55910" y="968990"/>
            <a:ext cx="5585206" cy="1898981"/>
          </a:xfrm>
          <a:prstGeom prst="rect">
            <a:avLst/>
          </a:prstGeom>
          <a:noFill/>
        </p:spPr>
        <p:txBody>
          <a:bodyPr wrap="square" rtlCol="0">
            <a:spAutoFit/>
          </a:bodyPr>
          <a:lstStyle/>
          <a:p>
            <a:pPr marL="457200" lvl="0" indent="-457200">
              <a:lnSpc>
                <a:spcPct val="90000"/>
              </a:lnSpc>
              <a:spcBef>
                <a:spcPts val="1000"/>
              </a:spcBef>
              <a:buFontTx/>
              <a:buChar char="-"/>
            </a:pPr>
            <a:r>
              <a:rPr lang="en-US" sz="2800" dirty="0" smtClean="0">
                <a:solidFill>
                  <a:srgbClr val="0032FA"/>
                </a:solidFill>
                <a:latin typeface="Arial" panose="020B0604020202020204" pitchFamily="34" charset="0"/>
                <a:cs typeface="Arial" panose="020B0604020202020204" pitchFamily="34" charset="0"/>
              </a:rPr>
              <a:t>on the surface:</a:t>
            </a:r>
          </a:p>
          <a:p>
            <a:pPr lvl="0">
              <a:spcBef>
                <a:spcPts val="1000"/>
              </a:spcBef>
            </a:pPr>
            <a:r>
              <a:rPr lang="en-US" sz="2400" dirty="0" smtClean="0">
                <a:solidFill>
                  <a:srgbClr val="0032FA"/>
                </a:solidFill>
                <a:latin typeface="Arial" panose="020B0604020202020204" pitchFamily="34" charset="0"/>
                <a:cs typeface="Arial" panose="020B0604020202020204" pitchFamily="34" charset="0"/>
              </a:rPr>
              <a:t>using </a:t>
            </a:r>
            <a:r>
              <a:rPr lang="en-US" sz="2400" dirty="0">
                <a:solidFill>
                  <a:srgbClr val="0032FA"/>
                </a:solidFill>
                <a:latin typeface="Arial" panose="020B0604020202020204" pitchFamily="34" charset="0"/>
                <a:cs typeface="Arial" panose="020B0604020202020204" pitchFamily="34" charset="0"/>
              </a:rPr>
              <a:t>pressurized, breathable air </a:t>
            </a:r>
            <a:r>
              <a:rPr lang="en-US" sz="2400" dirty="0" smtClean="0">
                <a:solidFill>
                  <a:srgbClr val="0032FA"/>
                </a:solidFill>
                <a:latin typeface="Arial" panose="020B0604020202020204" pitchFamily="34" charset="0"/>
                <a:cs typeface="Arial" panose="020B0604020202020204" pitchFamily="34" charset="0"/>
              </a:rPr>
              <a:t>inside</a:t>
            </a:r>
            <a:endParaRPr lang="en-US" sz="2800" dirty="0" smtClean="0">
              <a:solidFill>
                <a:srgbClr val="0032FA"/>
              </a:solidFill>
              <a:latin typeface="Arial" panose="020B0604020202020204" pitchFamily="34" charset="0"/>
              <a:cs typeface="Arial" panose="020B0604020202020204" pitchFamily="34" charset="0"/>
            </a:endParaRPr>
          </a:p>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triple-paned greenhouses</a:t>
            </a:r>
          </a:p>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solar reflectors / concentrators</a:t>
            </a:r>
          </a:p>
        </p:txBody>
      </p:sp>
      <p:cxnSp>
        <p:nvCxnSpPr>
          <p:cNvPr id="46" name="Straight Connector 45"/>
          <p:cNvCxnSpPr/>
          <p:nvPr/>
        </p:nvCxnSpPr>
        <p:spPr>
          <a:xfrm>
            <a:off x="11080345" y="5587004"/>
            <a:ext cx="491895" cy="460189"/>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57282" y="4639120"/>
            <a:ext cx="142478" cy="42621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4112973" y="4533066"/>
            <a:ext cx="488356" cy="69291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7886876" y="4069368"/>
            <a:ext cx="280562" cy="89151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H="1">
            <a:off x="2935959" y="4810594"/>
            <a:ext cx="682646" cy="5494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5548675" y="1643993"/>
            <a:ext cx="682646" cy="54942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4980474" y="4644170"/>
            <a:ext cx="369571" cy="648343"/>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a:off x="6230571" y="1854167"/>
            <a:ext cx="404107" cy="608024"/>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8685844" y="5342577"/>
            <a:ext cx="191800" cy="36963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8863889" y="677621"/>
            <a:ext cx="2361184" cy="461665"/>
          </a:xfrm>
          <a:prstGeom prst="rect">
            <a:avLst/>
          </a:prstGeom>
          <a:noFill/>
        </p:spPr>
        <p:txBody>
          <a:bodyPr wrap="square" rtlCol="0">
            <a:spAutoFit/>
          </a:bodyPr>
          <a:lstStyle/>
          <a:p>
            <a:r>
              <a:rPr lang="en-US" sz="2400" dirty="0" smtClean="0">
                <a:solidFill>
                  <a:srgbClr val="FF0000"/>
                </a:solidFill>
              </a:rPr>
              <a:t>cosmic rays</a:t>
            </a:r>
            <a:endParaRPr lang="en-US" sz="2400" dirty="0">
              <a:solidFill>
                <a:srgbClr val="FF0000"/>
              </a:solidFill>
            </a:endParaRPr>
          </a:p>
        </p:txBody>
      </p:sp>
      <p:cxnSp>
        <p:nvCxnSpPr>
          <p:cNvPr id="56" name="Straight Connector 55"/>
          <p:cNvCxnSpPr/>
          <p:nvPr/>
        </p:nvCxnSpPr>
        <p:spPr>
          <a:xfrm flipV="1">
            <a:off x="9472505" y="4847635"/>
            <a:ext cx="20320" cy="121615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7095065" y="4819171"/>
            <a:ext cx="20320" cy="121615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8273625" y="4157404"/>
            <a:ext cx="1219200" cy="73121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7095065" y="4157404"/>
            <a:ext cx="1178560" cy="68427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4297680" y="4865624"/>
            <a:ext cx="20320" cy="121615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1920240" y="4837160"/>
            <a:ext cx="20320" cy="1216152"/>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3098800" y="4175393"/>
            <a:ext cx="1219200" cy="731216"/>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1920240" y="4175393"/>
            <a:ext cx="1178560" cy="684276"/>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A4D0DDDF-B351-46C7-A0B9-022203FE0FC2}" type="slidenum">
              <a:rPr lang="en-US" smtClean="0"/>
              <a:t>24</a:t>
            </a:fld>
            <a:endParaRPr lang="en-US"/>
          </a:p>
        </p:txBody>
      </p:sp>
    </p:spTree>
    <p:extLst>
      <p:ext uri="{BB962C8B-B14F-4D97-AF65-F5344CB8AC3E}">
        <p14:creationId xmlns:p14="http://schemas.microsoft.com/office/powerpoint/2010/main" val="3128096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1865376"/>
            <a:ext cx="6818757" cy="4614597"/>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Use warm water radiators or electric heat to keep crops from freezing during Martian night or sandstorm</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Use high efficiency electric lights to supplement sunlight during sandstorm. </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Use controlled atmosphere inside at elevated pressure to be optimum for plants and people.  No need for space suits inside.  Greenhouse construction needs to be strong enough to withstand pressure differential.</a:t>
            </a:r>
          </a:p>
        </p:txBody>
      </p:sp>
      <p:sp>
        <p:nvSpPr>
          <p:cNvPr id="3" name="Title 1"/>
          <p:cNvSpPr txBox="1">
            <a:spLocks/>
          </p:cNvSpPr>
          <p:nvPr/>
        </p:nvSpPr>
        <p:spPr>
          <a:xfrm>
            <a:off x="1033272" y="392520"/>
            <a:ext cx="9345168" cy="14728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Raising Food on Mars – on the Surface</a:t>
            </a:r>
          </a:p>
          <a:p>
            <a:r>
              <a:rPr lang="en-US" sz="800" dirty="0" smtClean="0">
                <a:solidFill>
                  <a:srgbClr val="FF0000"/>
                </a:solidFill>
                <a:latin typeface="Arial" panose="020B0604020202020204" pitchFamily="34" charset="0"/>
                <a:cs typeface="Arial" panose="020B0604020202020204" pitchFamily="34" charset="0"/>
              </a:rPr>
              <a:t> </a:t>
            </a:r>
          </a:p>
          <a:p>
            <a:r>
              <a:rPr lang="en-US" sz="2800" dirty="0" smtClean="0">
                <a:solidFill>
                  <a:srgbClr val="0032FA"/>
                </a:solidFill>
                <a:latin typeface="Arial" panose="020B0604020202020204" pitchFamily="34" charset="0"/>
                <a:cs typeface="Arial" panose="020B0604020202020204" pitchFamily="34" charset="0"/>
              </a:rPr>
              <a:t>with pressurized, breathable atmosphere inside </a:t>
            </a:r>
            <a:endParaRPr lang="en-US" sz="2800" dirty="0">
              <a:solidFill>
                <a:srgbClr val="0032FA"/>
              </a:solidFill>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A4D0DDDF-B351-46C7-A0B9-022203FE0FC2}" type="slidenum">
              <a:rPr lang="en-US" smtClean="0"/>
              <a:t>25</a:t>
            </a:fld>
            <a:endParaRPr lang="en-US" dirty="0"/>
          </a:p>
        </p:txBody>
      </p:sp>
      <p:pic>
        <p:nvPicPr>
          <p:cNvPr id="10" name="Picture 9"/>
          <p:cNvPicPr>
            <a:picLocks noChangeAspect="1"/>
          </p:cNvPicPr>
          <p:nvPr/>
        </p:nvPicPr>
        <p:blipFill>
          <a:blip r:embed="rId2"/>
          <a:stretch>
            <a:fillRect/>
          </a:stretch>
        </p:blipFill>
        <p:spPr>
          <a:xfrm>
            <a:off x="7677149" y="1498054"/>
            <a:ext cx="4349115" cy="2446377"/>
          </a:xfrm>
          <a:prstGeom prst="rect">
            <a:avLst/>
          </a:prstGeom>
        </p:spPr>
      </p:pic>
      <p:sp>
        <p:nvSpPr>
          <p:cNvPr id="11" name="TextBox 10"/>
          <p:cNvSpPr txBox="1"/>
          <p:nvPr/>
        </p:nvSpPr>
        <p:spPr>
          <a:xfrm>
            <a:off x="7682864" y="6285947"/>
            <a:ext cx="3994786" cy="461665"/>
          </a:xfrm>
          <a:prstGeom prst="rect">
            <a:avLst/>
          </a:prstGeom>
          <a:noFill/>
        </p:spPr>
        <p:txBody>
          <a:bodyPr wrap="square" rtlCol="0">
            <a:spAutoFit/>
          </a:bodyPr>
          <a:lstStyle/>
          <a:p>
            <a:r>
              <a:rPr lang="en-US" sz="2400" dirty="0" smtClean="0">
                <a:solidFill>
                  <a:srgbClr val="0032FA"/>
                </a:solidFill>
              </a:rPr>
              <a:t>Scenes from “The Martian”</a:t>
            </a:r>
            <a:endParaRPr lang="en-US" sz="2400" dirty="0">
              <a:solidFill>
                <a:srgbClr val="0032FA"/>
              </a:solidFill>
            </a:endParaRPr>
          </a:p>
        </p:txBody>
      </p:sp>
      <p:pic>
        <p:nvPicPr>
          <p:cNvPr id="12" name="Picture 11"/>
          <p:cNvPicPr>
            <a:picLocks noChangeAspect="1"/>
          </p:cNvPicPr>
          <p:nvPr/>
        </p:nvPicPr>
        <p:blipFill>
          <a:blip r:embed="rId3"/>
          <a:stretch>
            <a:fillRect/>
          </a:stretch>
        </p:blipFill>
        <p:spPr>
          <a:xfrm>
            <a:off x="7677149" y="3991392"/>
            <a:ext cx="3253740" cy="2259354"/>
          </a:xfrm>
          <a:prstGeom prst="rect">
            <a:avLst/>
          </a:prstGeom>
        </p:spPr>
      </p:pic>
    </p:spTree>
    <p:extLst>
      <p:ext uri="{BB962C8B-B14F-4D97-AF65-F5344CB8AC3E}">
        <p14:creationId xmlns:p14="http://schemas.microsoft.com/office/powerpoint/2010/main" val="2708281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8368" y="1865376"/>
            <a:ext cx="11064240" cy="4614597"/>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Will need to periodically clean Martian dust off of glass and reflectors.</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Grow seed crops underground to prevent build-up of genetic damage from cosmic rays to protect future generations of crops.</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Alternatively, could try to grow plants in the ambient Martian atmosphere.  However, the pressure is so low (around 6 mbar, depending on altitude) that water immediately vaporizes.  This would dehydrate the plants.  Some plant cells would burst at such low pressure.  The Martian atmosphere contains CO</a:t>
            </a:r>
            <a:r>
              <a:rPr lang="en-US" sz="2800" baseline="-25000" dirty="0" smtClean="0">
                <a:solidFill>
                  <a:srgbClr val="0032FA"/>
                </a:solidFill>
                <a:latin typeface="Arial" panose="020B0604020202020204" pitchFamily="34" charset="0"/>
                <a:cs typeface="Arial" panose="020B0604020202020204" pitchFamily="34" charset="0"/>
              </a:rPr>
              <a:t>2</a:t>
            </a:r>
            <a:r>
              <a:rPr lang="en-US" sz="2800" dirty="0" smtClean="0">
                <a:solidFill>
                  <a:srgbClr val="0032FA"/>
                </a:solidFill>
                <a:latin typeface="Arial" panose="020B0604020202020204" pitchFamily="34" charset="0"/>
                <a:cs typeface="Arial" panose="020B0604020202020204" pitchFamily="34" charset="0"/>
              </a:rPr>
              <a:t>, but plants also need oxygen when it is dark.  Also, farm workers would always have to wear space suits.</a:t>
            </a:r>
          </a:p>
        </p:txBody>
      </p:sp>
      <p:sp>
        <p:nvSpPr>
          <p:cNvPr id="3" name="Title 1"/>
          <p:cNvSpPr txBox="1">
            <a:spLocks/>
          </p:cNvSpPr>
          <p:nvPr/>
        </p:nvSpPr>
        <p:spPr>
          <a:xfrm>
            <a:off x="1033272" y="392520"/>
            <a:ext cx="9345168" cy="14728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Raising Food on Mars – on the Surface</a:t>
            </a:r>
          </a:p>
          <a:p>
            <a:r>
              <a:rPr lang="en-US" sz="800" dirty="0" smtClean="0">
                <a:solidFill>
                  <a:srgbClr val="FF0000"/>
                </a:solidFill>
                <a:latin typeface="Arial" panose="020B0604020202020204" pitchFamily="34" charset="0"/>
                <a:cs typeface="Arial" panose="020B0604020202020204" pitchFamily="34" charset="0"/>
              </a:rPr>
              <a:t> </a:t>
            </a:r>
          </a:p>
          <a:p>
            <a:r>
              <a:rPr lang="en-US" sz="2800" dirty="0" smtClean="0">
                <a:solidFill>
                  <a:srgbClr val="0032FA"/>
                </a:solidFill>
                <a:latin typeface="Arial" panose="020B0604020202020204" pitchFamily="34" charset="0"/>
                <a:cs typeface="Arial" panose="020B0604020202020204" pitchFamily="34" charset="0"/>
              </a:rPr>
              <a:t>with pressurized, breathable atmosphere inside </a:t>
            </a:r>
            <a:endParaRPr lang="en-US" sz="2800" dirty="0">
              <a:solidFill>
                <a:srgbClr val="0032FA"/>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A4D0DDDF-B351-46C7-A0B9-022203FE0FC2}" type="slidenum">
              <a:rPr lang="en-US" smtClean="0"/>
              <a:t>26</a:t>
            </a:fld>
            <a:endParaRPr lang="en-US"/>
          </a:p>
        </p:txBody>
      </p:sp>
    </p:spTree>
    <p:extLst>
      <p:ext uri="{BB962C8B-B14F-4D97-AF65-F5344CB8AC3E}">
        <p14:creationId xmlns:p14="http://schemas.microsoft.com/office/powerpoint/2010/main" val="244288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 y="5315167"/>
            <a:ext cx="11064240" cy="757130"/>
          </a:xfrm>
          <a:prstGeom prst="rect">
            <a:avLst/>
          </a:prstGeom>
          <a:noFill/>
        </p:spPr>
        <p:txBody>
          <a:bodyPr wrap="square" rtlCol="0">
            <a:spAutoFit/>
          </a:bodyPr>
          <a:lstStyle/>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Farms in old bomb shelter under South London.  Doing this underground on Mars would offer a stable, protected environment free of cosmic ray damage.</a:t>
            </a:r>
          </a:p>
        </p:txBody>
      </p:sp>
      <p:sp>
        <p:nvSpPr>
          <p:cNvPr id="3" name="Title 1"/>
          <p:cNvSpPr txBox="1">
            <a:spLocks/>
          </p:cNvSpPr>
          <p:nvPr/>
        </p:nvSpPr>
        <p:spPr>
          <a:xfrm>
            <a:off x="1033272" y="392520"/>
            <a:ext cx="9345168" cy="147285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Raising Food on Mars – Underground</a:t>
            </a:r>
          </a:p>
          <a:p>
            <a:r>
              <a:rPr lang="en-US" sz="800" dirty="0" smtClean="0">
                <a:solidFill>
                  <a:srgbClr val="FF0000"/>
                </a:solidFill>
                <a:latin typeface="Arial" panose="020B0604020202020204" pitchFamily="34" charset="0"/>
                <a:cs typeface="Arial" panose="020B0604020202020204" pitchFamily="34" charset="0"/>
              </a:rPr>
              <a:t> </a:t>
            </a:r>
          </a:p>
          <a:p>
            <a:r>
              <a:rPr lang="en-US" sz="2800" dirty="0" smtClean="0">
                <a:solidFill>
                  <a:srgbClr val="0032FA"/>
                </a:solidFill>
                <a:latin typeface="Arial" panose="020B0604020202020204" pitchFamily="34" charset="0"/>
                <a:cs typeface="Arial" panose="020B0604020202020204" pitchFamily="34" charset="0"/>
              </a:rPr>
              <a:t>With pressurized, breathable atmosphere inside </a:t>
            </a:r>
            <a:endParaRPr lang="en-US" sz="28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411480" y="6154786"/>
            <a:ext cx="8119872" cy="276999"/>
          </a:xfrm>
          <a:prstGeom prst="rect">
            <a:avLst/>
          </a:prstGeom>
          <a:noFill/>
        </p:spPr>
        <p:txBody>
          <a:bodyPr wrap="square" rtlCol="0">
            <a:spAutoFit/>
          </a:bodyPr>
          <a:lstStyle/>
          <a:p>
            <a:r>
              <a:rPr lang="en-US" sz="1200" dirty="0"/>
              <a:t>https://www.fastcoexist.com/3051209/this-london-underground-farm-grows-salad-in-a-wwii-bomb-shelter/3</a:t>
            </a:r>
          </a:p>
        </p:txBody>
      </p:sp>
      <p:sp>
        <p:nvSpPr>
          <p:cNvPr id="6" name="Slide Number Placeholder 5"/>
          <p:cNvSpPr>
            <a:spLocks noGrp="1"/>
          </p:cNvSpPr>
          <p:nvPr>
            <p:ph type="sldNum" sz="quarter" idx="12"/>
          </p:nvPr>
        </p:nvSpPr>
        <p:spPr/>
        <p:txBody>
          <a:bodyPr/>
          <a:lstStyle/>
          <a:p>
            <a:fld id="{A4D0DDDF-B351-46C7-A0B9-022203FE0FC2}" type="slidenum">
              <a:rPr lang="en-US" smtClean="0"/>
              <a:t>27</a:t>
            </a:fld>
            <a:endParaRPr lang="en-US"/>
          </a:p>
        </p:txBody>
      </p:sp>
      <p:sp>
        <p:nvSpPr>
          <p:cNvPr id="8" name="TextBox 7"/>
          <p:cNvSpPr txBox="1"/>
          <p:nvPr/>
        </p:nvSpPr>
        <p:spPr>
          <a:xfrm>
            <a:off x="411480" y="6465629"/>
            <a:ext cx="11109960" cy="276999"/>
          </a:xfrm>
          <a:prstGeom prst="rect">
            <a:avLst/>
          </a:prstGeom>
          <a:noFill/>
        </p:spPr>
        <p:txBody>
          <a:bodyPr wrap="square" rtlCol="0">
            <a:spAutoFit/>
          </a:bodyPr>
          <a:lstStyle/>
          <a:p>
            <a:r>
              <a:rPr lang="en-US" sz="1200" dirty="0"/>
              <a:t>http://www.ibtimes.co.uk/inside-uks-first-underground-farm-photos-old-air-raid-shelter-now-used-sustainable-growing-1588187</a:t>
            </a:r>
          </a:p>
        </p:txBody>
      </p:sp>
      <p:pic>
        <p:nvPicPr>
          <p:cNvPr id="9" name="Picture 8"/>
          <p:cNvPicPr>
            <a:picLocks noChangeAspect="1"/>
          </p:cNvPicPr>
          <p:nvPr/>
        </p:nvPicPr>
        <p:blipFill>
          <a:blip r:embed="rId2"/>
          <a:stretch>
            <a:fillRect/>
          </a:stretch>
        </p:blipFill>
        <p:spPr>
          <a:xfrm>
            <a:off x="203281" y="1783908"/>
            <a:ext cx="5930819" cy="3182202"/>
          </a:xfrm>
          <a:prstGeom prst="rect">
            <a:avLst/>
          </a:prstGeom>
        </p:spPr>
      </p:pic>
      <p:pic>
        <p:nvPicPr>
          <p:cNvPr id="10" name="Picture 9"/>
          <p:cNvPicPr>
            <a:picLocks noChangeAspect="1"/>
          </p:cNvPicPr>
          <p:nvPr/>
        </p:nvPicPr>
        <p:blipFill>
          <a:blip r:embed="rId3"/>
          <a:stretch>
            <a:fillRect/>
          </a:stretch>
        </p:blipFill>
        <p:spPr>
          <a:xfrm>
            <a:off x="6583680" y="1794919"/>
            <a:ext cx="4693920" cy="3126916"/>
          </a:xfrm>
          <a:prstGeom prst="rect">
            <a:avLst/>
          </a:prstGeom>
        </p:spPr>
      </p:pic>
      <p:pic>
        <p:nvPicPr>
          <p:cNvPr id="7" name="Picture 6"/>
          <p:cNvPicPr>
            <a:picLocks noChangeAspect="1"/>
          </p:cNvPicPr>
          <p:nvPr/>
        </p:nvPicPr>
        <p:blipFill>
          <a:blip r:embed="rId4"/>
          <a:stretch>
            <a:fillRect/>
          </a:stretch>
        </p:blipFill>
        <p:spPr>
          <a:xfrm>
            <a:off x="9825788" y="19459"/>
            <a:ext cx="2107131" cy="1692971"/>
          </a:xfrm>
          <a:prstGeom prst="rect">
            <a:avLst/>
          </a:prstGeom>
        </p:spPr>
      </p:pic>
    </p:spTree>
    <p:extLst>
      <p:ext uri="{BB962C8B-B14F-4D97-AF65-F5344CB8AC3E}">
        <p14:creationId xmlns:p14="http://schemas.microsoft.com/office/powerpoint/2010/main" val="2065610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7784" y="930613"/>
            <a:ext cx="10771632" cy="424732"/>
          </a:xfrm>
          <a:prstGeom prst="rect">
            <a:avLst/>
          </a:prstGeom>
          <a:noFill/>
        </p:spPr>
        <p:txBody>
          <a:bodyPr wrap="square" rtlCol="0">
            <a:spAutoFit/>
          </a:bodyPr>
          <a:lstStyle/>
          <a:p>
            <a:pPr lvl="0">
              <a:lnSpc>
                <a:spcPct val="90000"/>
              </a:lnSpc>
              <a:spcBef>
                <a:spcPts val="1000"/>
              </a:spcBef>
            </a:pPr>
            <a:r>
              <a:rPr lang="en-US" sz="2400" dirty="0" smtClean="0">
                <a:solidFill>
                  <a:srgbClr val="0032FA"/>
                </a:solidFill>
                <a:latin typeface="Arial" panose="020B0604020202020204" pitchFamily="34" charset="0"/>
                <a:cs typeface="Arial" panose="020B0604020202020204" pitchFamily="34" charset="0"/>
              </a:rPr>
              <a:t>Engineer Martian soil so crops will grow in it.  Remove toxic perchlorates.</a:t>
            </a:r>
          </a:p>
        </p:txBody>
      </p:sp>
      <p:sp>
        <p:nvSpPr>
          <p:cNvPr id="6" name="Title 1"/>
          <p:cNvSpPr txBox="1">
            <a:spLocks/>
          </p:cNvSpPr>
          <p:nvPr/>
        </p:nvSpPr>
        <p:spPr>
          <a:xfrm>
            <a:off x="1056132" y="29727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Raising Food on Mars – Research Issues</a:t>
            </a:r>
            <a:endParaRPr lang="en-US" sz="3600" dirty="0">
              <a:solidFill>
                <a:srgbClr val="0032FA"/>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A4D0DDDF-B351-46C7-A0B9-022203FE0FC2}" type="slidenum">
              <a:rPr lang="en-US" smtClean="0"/>
              <a:t>28</a:t>
            </a:fld>
            <a:endParaRPr lang="en-US"/>
          </a:p>
        </p:txBody>
      </p:sp>
      <p:sp>
        <p:nvSpPr>
          <p:cNvPr id="4" name="TextBox 3"/>
          <p:cNvSpPr txBox="1"/>
          <p:nvPr/>
        </p:nvSpPr>
        <p:spPr>
          <a:xfrm>
            <a:off x="557784" y="6385023"/>
            <a:ext cx="10448925" cy="307777"/>
          </a:xfrm>
          <a:prstGeom prst="rect">
            <a:avLst/>
          </a:prstGeom>
          <a:noFill/>
        </p:spPr>
        <p:txBody>
          <a:bodyPr wrap="square" rtlCol="0">
            <a:spAutoFit/>
          </a:bodyPr>
          <a:lstStyle/>
          <a:p>
            <a:r>
              <a:rPr lang="en-US" sz="1400" dirty="0"/>
              <a:t>https://www.researchgate.net/publication/242525435_Perchlorate_on_Mars_A_chemical_hazard_and_a_resource_for_humans</a:t>
            </a:r>
          </a:p>
        </p:txBody>
      </p:sp>
      <p:pic>
        <p:nvPicPr>
          <p:cNvPr id="8" name="Picture 7"/>
          <p:cNvPicPr>
            <a:picLocks noChangeAspect="1"/>
          </p:cNvPicPr>
          <p:nvPr/>
        </p:nvPicPr>
        <p:blipFill>
          <a:blip r:embed="rId2"/>
          <a:stretch>
            <a:fillRect/>
          </a:stretch>
        </p:blipFill>
        <p:spPr>
          <a:xfrm>
            <a:off x="1485900" y="1521221"/>
            <a:ext cx="8915400" cy="4640580"/>
          </a:xfrm>
          <a:prstGeom prst="rect">
            <a:avLst/>
          </a:prstGeom>
        </p:spPr>
      </p:pic>
    </p:spTree>
    <p:extLst>
      <p:ext uri="{BB962C8B-B14F-4D97-AF65-F5344CB8AC3E}">
        <p14:creationId xmlns:p14="http://schemas.microsoft.com/office/powerpoint/2010/main" val="18926865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2169" y="1160469"/>
            <a:ext cx="7133081" cy="4098558"/>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Find out whether 0.4 g is enough gravity to keep humans healthy.  Use a centrifuge inside the International Space Station for mice.  They could be studied at 0.16 g (Moon) and 0.38 g (Mars).  Studies like this have so far been vetoed.</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Studies of mice at 0 g on the ISS already show strong health effects similar to humans:  </a:t>
            </a:r>
            <a:r>
              <a:rPr lang="en-US" sz="2800" dirty="0">
                <a:solidFill>
                  <a:srgbClr val="0032FA"/>
                </a:solidFill>
                <a:latin typeface="Arial" panose="020B0604020202020204" pitchFamily="34" charset="0"/>
                <a:cs typeface="Arial" panose="020B0604020202020204" pitchFamily="34" charset="0"/>
              </a:rPr>
              <a:t>Data revealed loss in weight-bearing </a:t>
            </a:r>
            <a:r>
              <a:rPr lang="en-US" sz="2800" dirty="0" smtClean="0">
                <a:solidFill>
                  <a:srgbClr val="0032FA"/>
                </a:solidFill>
                <a:latin typeface="Arial" panose="020B0604020202020204" pitchFamily="34" charset="0"/>
                <a:cs typeface="Arial" panose="020B0604020202020204" pitchFamily="34" charset="0"/>
              </a:rPr>
              <a:t>bones, </a:t>
            </a:r>
            <a:r>
              <a:rPr lang="en-US" sz="2800" dirty="0">
                <a:solidFill>
                  <a:srgbClr val="0032FA"/>
                </a:solidFill>
                <a:latin typeface="Arial" panose="020B0604020202020204" pitchFamily="34" charset="0"/>
                <a:cs typeface="Arial" panose="020B0604020202020204" pitchFamily="34" charset="0"/>
              </a:rPr>
              <a:t>muscle </a:t>
            </a:r>
            <a:r>
              <a:rPr lang="en-US" sz="2800" dirty="0" smtClean="0">
                <a:solidFill>
                  <a:srgbClr val="0032FA"/>
                </a:solidFill>
                <a:latin typeface="Arial" panose="020B0604020202020204" pitchFamily="34" charset="0"/>
                <a:cs typeface="Arial" panose="020B0604020202020204" pitchFamily="34" charset="0"/>
              </a:rPr>
              <a:t>atrophy, etc.</a:t>
            </a:r>
          </a:p>
        </p:txBody>
      </p:sp>
      <p:sp>
        <p:nvSpPr>
          <p:cNvPr id="6"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Human Health on Mars – Research Issues</a:t>
            </a:r>
            <a:endParaRPr lang="en-US" sz="3600" dirty="0">
              <a:solidFill>
                <a:srgbClr val="0032FA"/>
              </a:solidFill>
              <a:latin typeface="Arial" panose="020B0604020202020204" pitchFamily="34" charset="0"/>
              <a:cs typeface="Arial" panose="020B0604020202020204" pitchFamily="34" charset="0"/>
            </a:endParaRPr>
          </a:p>
        </p:txBody>
      </p:sp>
      <p:sp>
        <p:nvSpPr>
          <p:cNvPr id="2" name="TextBox 1"/>
          <p:cNvSpPr txBox="1"/>
          <p:nvPr/>
        </p:nvSpPr>
        <p:spPr>
          <a:xfrm>
            <a:off x="609981" y="6306812"/>
            <a:ext cx="10191750" cy="276999"/>
          </a:xfrm>
          <a:prstGeom prst="rect">
            <a:avLst/>
          </a:prstGeom>
          <a:noFill/>
        </p:spPr>
        <p:txBody>
          <a:bodyPr wrap="square" rtlCol="0">
            <a:spAutoFit/>
          </a:bodyPr>
          <a:lstStyle/>
          <a:p>
            <a:r>
              <a:rPr lang="en-US" sz="1200" dirty="0"/>
              <a:t>https://www.nasa.gov/mission_pages/station/research/experiments/665.html</a:t>
            </a:r>
          </a:p>
        </p:txBody>
      </p:sp>
      <p:sp>
        <p:nvSpPr>
          <p:cNvPr id="3" name="Slide Number Placeholder 2"/>
          <p:cNvSpPr>
            <a:spLocks noGrp="1"/>
          </p:cNvSpPr>
          <p:nvPr>
            <p:ph type="sldNum" sz="quarter" idx="12"/>
          </p:nvPr>
        </p:nvSpPr>
        <p:spPr/>
        <p:txBody>
          <a:bodyPr/>
          <a:lstStyle/>
          <a:p>
            <a:fld id="{A4D0DDDF-B351-46C7-A0B9-022203FE0FC2}" type="slidenum">
              <a:rPr lang="en-US" smtClean="0"/>
              <a:t>29</a:t>
            </a:fld>
            <a:endParaRPr lang="en-US"/>
          </a:p>
        </p:txBody>
      </p:sp>
      <p:pic>
        <p:nvPicPr>
          <p:cNvPr id="7" name="Picture 6"/>
          <p:cNvPicPr>
            <a:picLocks noChangeAspect="1"/>
          </p:cNvPicPr>
          <p:nvPr/>
        </p:nvPicPr>
        <p:blipFill>
          <a:blip r:embed="rId2"/>
          <a:stretch>
            <a:fillRect/>
          </a:stretch>
        </p:blipFill>
        <p:spPr>
          <a:xfrm>
            <a:off x="7896224" y="1546859"/>
            <a:ext cx="4295776" cy="3099365"/>
          </a:xfrm>
          <a:prstGeom prst="rect">
            <a:avLst/>
          </a:prstGeom>
        </p:spPr>
      </p:pic>
      <p:sp>
        <p:nvSpPr>
          <p:cNvPr id="8" name="TextBox 7"/>
          <p:cNvSpPr txBox="1"/>
          <p:nvPr/>
        </p:nvSpPr>
        <p:spPr>
          <a:xfrm>
            <a:off x="7896224" y="4768688"/>
            <a:ext cx="4276725" cy="830997"/>
          </a:xfrm>
          <a:prstGeom prst="rect">
            <a:avLst/>
          </a:prstGeom>
          <a:noFill/>
        </p:spPr>
        <p:txBody>
          <a:bodyPr wrap="square" rtlCol="0">
            <a:spAutoFit/>
          </a:bodyPr>
          <a:lstStyle/>
          <a:p>
            <a:r>
              <a:rPr lang="en-US" sz="2400" dirty="0" smtClean="0"/>
              <a:t>Interior of Japanese centrifuge for mice, intended for ISS.</a:t>
            </a:r>
            <a:endParaRPr lang="en-US" sz="2400" dirty="0"/>
          </a:p>
        </p:txBody>
      </p:sp>
      <p:sp>
        <p:nvSpPr>
          <p:cNvPr id="9" name="TextBox 8"/>
          <p:cNvSpPr txBox="1"/>
          <p:nvPr/>
        </p:nvSpPr>
        <p:spPr>
          <a:xfrm>
            <a:off x="8610600" y="6015692"/>
            <a:ext cx="3095625" cy="523220"/>
          </a:xfrm>
          <a:prstGeom prst="rect">
            <a:avLst/>
          </a:prstGeom>
          <a:noFill/>
        </p:spPr>
        <p:txBody>
          <a:bodyPr wrap="square" rtlCol="0">
            <a:spAutoFit/>
          </a:bodyPr>
          <a:lstStyle/>
          <a:p>
            <a:r>
              <a:rPr lang="en-US" sz="1400" dirty="0"/>
              <a:t>http://journals.plos.org/plosone/article?id=10.1371/journal.pone.0133981</a:t>
            </a:r>
          </a:p>
        </p:txBody>
      </p:sp>
    </p:spTree>
    <p:extLst>
      <p:ext uri="{BB962C8B-B14F-4D97-AF65-F5344CB8AC3E}">
        <p14:creationId xmlns:p14="http://schemas.microsoft.com/office/powerpoint/2010/main" val="914586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493520" y="360555"/>
            <a:ext cx="7162800" cy="1015663"/>
          </a:xfrm>
          <a:prstGeom prst="rect">
            <a:avLst/>
          </a:prstGeom>
          <a:noFill/>
          <a:ln w="9525">
            <a:noFill/>
            <a:miter lim="800000"/>
            <a:headEnd/>
            <a:tailEnd/>
          </a:ln>
        </p:spPr>
        <p:txBody>
          <a:bodyPr wrap="square">
            <a:spAutoFit/>
          </a:bodyPr>
          <a:lstStyle/>
          <a:p>
            <a:pPr algn="ctr"/>
            <a:r>
              <a:rPr lang="en-US" sz="3600" dirty="0" smtClean="0">
                <a:solidFill>
                  <a:srgbClr val="0032FA"/>
                </a:solidFill>
              </a:rPr>
              <a:t>Why Colonize Mars?</a:t>
            </a:r>
            <a:endParaRPr lang="en-US" sz="3600" dirty="0">
              <a:solidFill>
                <a:srgbClr val="0032FA"/>
              </a:solidFill>
            </a:endParaRPr>
          </a:p>
          <a:p>
            <a:pPr algn="ctr"/>
            <a:r>
              <a:rPr lang="en-US" sz="2400" dirty="0"/>
              <a:t> </a:t>
            </a:r>
            <a:r>
              <a:rPr lang="en-US" sz="2400" dirty="0" smtClean="0"/>
              <a:t> </a:t>
            </a:r>
          </a:p>
        </p:txBody>
      </p:sp>
      <p:sp>
        <p:nvSpPr>
          <p:cNvPr id="9" name="TextBox 8"/>
          <p:cNvSpPr txBox="1"/>
          <p:nvPr/>
        </p:nvSpPr>
        <p:spPr>
          <a:xfrm>
            <a:off x="886968" y="1376218"/>
            <a:ext cx="5466207" cy="3970318"/>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Because it’s there</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Survival of humanity</a:t>
            </a:r>
          </a:p>
          <a:p>
            <a:endParaRPr lang="en-US" sz="2800" dirty="0" smtClean="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Scientific research</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More places for people to live</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Make money  </a:t>
            </a: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4D0DDDF-B351-46C7-A0B9-022203FE0FC2}" type="slidenum">
              <a:rPr lang="en-US" smtClean="0"/>
              <a:t>3</a:t>
            </a:fld>
            <a:endParaRPr lang="en-US"/>
          </a:p>
        </p:txBody>
      </p:sp>
      <p:pic>
        <p:nvPicPr>
          <p:cNvPr id="5" name="Picture 4"/>
          <p:cNvPicPr>
            <a:picLocks noChangeAspect="1"/>
          </p:cNvPicPr>
          <p:nvPr/>
        </p:nvPicPr>
        <p:blipFill>
          <a:blip r:embed="rId2"/>
          <a:stretch>
            <a:fillRect/>
          </a:stretch>
        </p:blipFill>
        <p:spPr>
          <a:xfrm>
            <a:off x="6638925" y="1114426"/>
            <a:ext cx="4591050" cy="4591050"/>
          </a:xfrm>
          <a:prstGeom prst="rect">
            <a:avLst/>
          </a:prstGeom>
        </p:spPr>
      </p:pic>
      <p:sp>
        <p:nvSpPr>
          <p:cNvPr id="6" name="TextBox 5"/>
          <p:cNvSpPr txBox="1"/>
          <p:nvPr/>
        </p:nvSpPr>
        <p:spPr>
          <a:xfrm>
            <a:off x="6638925" y="5936127"/>
            <a:ext cx="4667250" cy="523220"/>
          </a:xfrm>
          <a:prstGeom prst="rect">
            <a:avLst/>
          </a:prstGeom>
          <a:noFill/>
        </p:spPr>
        <p:txBody>
          <a:bodyPr wrap="square" rtlCol="0">
            <a:spAutoFit/>
          </a:bodyPr>
          <a:lstStyle/>
          <a:p>
            <a:r>
              <a:rPr lang="en-US" sz="2800" dirty="0" smtClean="0">
                <a:solidFill>
                  <a:srgbClr val="0032FA"/>
                </a:solidFill>
                <a:latin typeface="Arial" panose="020B0604020202020204" pitchFamily="34" charset="0"/>
                <a:cs typeface="Arial" panose="020B0604020202020204" pitchFamily="34" charset="0"/>
              </a:rPr>
              <a:t>Chicxulub impact visualized</a:t>
            </a:r>
            <a:endParaRPr lang="en-US" sz="2800" dirty="0">
              <a:solidFill>
                <a:srgbClr val="0032F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473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82168" y="1160469"/>
            <a:ext cx="4332732" cy="2806922"/>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G-Lab is a proposed system to have a lab with rotating space inside to test astronauts or other vertebrates under reduced g.  It would fly near (~ 10 km) the ISS.  </a:t>
            </a:r>
          </a:p>
        </p:txBody>
      </p:sp>
      <p:sp>
        <p:nvSpPr>
          <p:cNvPr id="6"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Human Health Research Issues</a:t>
            </a:r>
            <a:endParaRPr lang="en-US" sz="3600" dirty="0">
              <a:solidFill>
                <a:srgbClr val="0032FA"/>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4D0DDDF-B351-46C7-A0B9-022203FE0FC2}" type="slidenum">
              <a:rPr lang="en-US" smtClean="0"/>
              <a:t>30</a:t>
            </a:fld>
            <a:endParaRPr lang="en-US"/>
          </a:p>
        </p:txBody>
      </p:sp>
      <p:sp>
        <p:nvSpPr>
          <p:cNvPr id="8" name="Rectangle 7"/>
          <p:cNvSpPr/>
          <p:nvPr/>
        </p:nvSpPr>
        <p:spPr>
          <a:xfrm>
            <a:off x="6710144" y="6217850"/>
            <a:ext cx="3800912" cy="276999"/>
          </a:xfrm>
          <a:prstGeom prst="rect">
            <a:avLst/>
          </a:prstGeom>
        </p:spPr>
        <p:txBody>
          <a:bodyPr wrap="none">
            <a:spAutoFit/>
          </a:bodyPr>
          <a:lstStyle/>
          <a:p>
            <a:r>
              <a:rPr lang="en-US" sz="1200" dirty="0"/>
              <a:t>http://ssi.org/ssi-update-april-2012-introduction-to-g-lab/</a:t>
            </a:r>
          </a:p>
        </p:txBody>
      </p:sp>
      <p:pic>
        <p:nvPicPr>
          <p:cNvPr id="10" name="Picture 9"/>
          <p:cNvPicPr>
            <a:picLocks noChangeAspect="1"/>
          </p:cNvPicPr>
          <p:nvPr/>
        </p:nvPicPr>
        <p:blipFill>
          <a:blip r:embed="rId2"/>
          <a:stretch>
            <a:fillRect/>
          </a:stretch>
        </p:blipFill>
        <p:spPr>
          <a:xfrm>
            <a:off x="4981699" y="1363050"/>
            <a:ext cx="6656069" cy="4123349"/>
          </a:xfrm>
          <a:prstGeom prst="rect">
            <a:avLst/>
          </a:prstGeom>
        </p:spPr>
      </p:pic>
    </p:spTree>
    <p:extLst>
      <p:ext uri="{BB962C8B-B14F-4D97-AF65-F5344CB8AC3E}">
        <p14:creationId xmlns:p14="http://schemas.microsoft.com/office/powerpoint/2010/main" val="14941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Stages of Colonizing Mars</a:t>
            </a:r>
            <a:endParaRPr lang="en-US" sz="36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640080" y="1339807"/>
            <a:ext cx="10771632" cy="3576364"/>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Getting people into Earth orbit       					1961</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Going to the Moon for a 2 day visit 				1969</a:t>
            </a:r>
          </a:p>
          <a:p>
            <a:pPr>
              <a:lnSpc>
                <a:spcPct val="90000"/>
              </a:lnSpc>
              <a:spcBef>
                <a:spcPts val="1000"/>
              </a:spcBef>
            </a:pPr>
            <a:r>
              <a:rPr lang="en-US" sz="2800" dirty="0">
                <a:solidFill>
                  <a:srgbClr val="0032FA"/>
                </a:solidFill>
                <a:latin typeface="Arial" panose="020B0604020202020204" pitchFamily="34" charset="0"/>
                <a:cs typeface="Arial" panose="020B0604020202020204" pitchFamily="34" charset="0"/>
              </a:rPr>
              <a:t>Establish a permanent base on the </a:t>
            </a:r>
            <a:r>
              <a:rPr lang="en-US" sz="2800" dirty="0" smtClean="0">
                <a:solidFill>
                  <a:srgbClr val="0032FA"/>
                </a:solidFill>
                <a:latin typeface="Arial" panose="020B0604020202020204" pitchFamily="34" charset="0"/>
                <a:cs typeface="Arial" panose="020B0604020202020204" pitchFamily="34" charset="0"/>
              </a:rPr>
              <a:t>Moon</a:t>
            </a:r>
            <a:r>
              <a:rPr lang="en-US" sz="2800" dirty="0">
                <a:solidFill>
                  <a:srgbClr val="0032FA"/>
                </a:solidFill>
                <a:latin typeface="Arial" panose="020B0604020202020204" pitchFamily="34" charset="0"/>
                <a:cs typeface="Arial" panose="020B0604020202020204" pitchFamily="34" charset="0"/>
              </a:rPr>
              <a:t>		</a:t>
            </a:r>
            <a:r>
              <a:rPr lang="en-US" sz="2800" dirty="0" smtClean="0">
                <a:solidFill>
                  <a:srgbClr val="0032FA"/>
                </a:solidFill>
                <a:latin typeface="Arial" panose="020B0604020202020204" pitchFamily="34" charset="0"/>
                <a:cs typeface="Arial" panose="020B0604020202020204" pitchFamily="34" charset="0"/>
              </a:rPr>
              <a:t>	2030?</a:t>
            </a:r>
            <a:endParaRPr lang="en-US" sz="2800" dirty="0">
              <a:solidFill>
                <a:srgbClr val="0032FA"/>
              </a:solidFill>
              <a:latin typeface="Arial" panose="020B0604020202020204" pitchFamily="34" charset="0"/>
              <a:cs typeface="Arial" panose="020B0604020202020204" pitchFamily="34" charset="0"/>
            </a:endParaRP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Going to Mars for a 2 year visit (4 people)			2035?</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Establish a permanent colony on Mars (100 people) 	2060?</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Martian colony becomes self-sustaining (100,000 people)	2120?</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Begin terraforming Mars? (1,000,000 people)			2200?</a:t>
            </a:r>
          </a:p>
        </p:txBody>
      </p:sp>
      <p:sp>
        <p:nvSpPr>
          <p:cNvPr id="2" name="Slide Number Placeholder 1"/>
          <p:cNvSpPr>
            <a:spLocks noGrp="1"/>
          </p:cNvSpPr>
          <p:nvPr>
            <p:ph type="sldNum" sz="quarter" idx="12"/>
          </p:nvPr>
        </p:nvSpPr>
        <p:spPr/>
        <p:txBody>
          <a:bodyPr/>
          <a:lstStyle/>
          <a:p>
            <a:fld id="{A4D0DDDF-B351-46C7-A0B9-022203FE0FC2}" type="slidenum">
              <a:rPr lang="en-US" smtClean="0"/>
              <a:t>31</a:t>
            </a:fld>
            <a:endParaRPr lang="en-US"/>
          </a:p>
        </p:txBody>
      </p:sp>
    </p:spTree>
    <p:extLst>
      <p:ext uri="{BB962C8B-B14F-4D97-AF65-F5344CB8AC3E}">
        <p14:creationId xmlns:p14="http://schemas.microsoft.com/office/powerpoint/2010/main" val="2870971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3272" y="392520"/>
            <a:ext cx="9345168" cy="740664"/>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Many Countries Are Interested in Colonizing Mars</a:t>
            </a:r>
            <a:endParaRPr lang="en-US" sz="36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601980" y="1304473"/>
            <a:ext cx="6160770" cy="3194721"/>
          </a:xfrm>
          <a:prstGeom prst="rect">
            <a:avLst/>
          </a:prstGeom>
          <a:noFill/>
        </p:spPr>
        <p:txBody>
          <a:bodyPr wrap="square" rtlCol="0">
            <a:spAutoFit/>
          </a:bodyPr>
          <a:lstStyle/>
          <a:p>
            <a:pPr lvl="0">
              <a:lnSpc>
                <a:spcPct val="90000"/>
              </a:lnSpc>
              <a:spcBef>
                <a:spcPts val="1000"/>
              </a:spcBef>
            </a:pPr>
            <a:r>
              <a:rPr lang="en-US" sz="2800" dirty="0">
                <a:solidFill>
                  <a:srgbClr val="0032FA"/>
                </a:solidFill>
                <a:latin typeface="Arial" panose="020B0604020202020204" pitchFamily="34" charset="0"/>
                <a:cs typeface="Arial" panose="020B0604020202020204" pitchFamily="34" charset="0"/>
              </a:rPr>
              <a:t>The United Arab Emirates (UAE) have announced plans to colonize Mars. The </a:t>
            </a:r>
            <a:r>
              <a:rPr lang="en-US" sz="2800" dirty="0" smtClean="0">
                <a:solidFill>
                  <a:srgbClr val="0032FA"/>
                </a:solidFill>
                <a:latin typeface="Arial" panose="020B0604020202020204" pitchFamily="34" charset="0"/>
                <a:cs typeface="Arial" panose="020B0604020202020204" pitchFamily="34" charset="0"/>
              </a:rPr>
              <a:t>aim </a:t>
            </a:r>
            <a:r>
              <a:rPr lang="en-US" sz="2800" dirty="0">
                <a:solidFill>
                  <a:srgbClr val="0032FA"/>
                </a:solidFill>
                <a:latin typeface="Arial" panose="020B0604020202020204" pitchFamily="34" charset="0"/>
                <a:cs typeface="Arial" panose="020B0604020202020204" pitchFamily="34" charset="0"/>
              </a:rPr>
              <a:t>is contained in a statement titled the “Mars 2117 Project” which at its final stage involves building the first habitable human settlement on the red planet by 2117</a:t>
            </a:r>
            <a:r>
              <a:rPr lang="en-US" sz="2800" dirty="0" smtClean="0">
                <a:solidFill>
                  <a:srgbClr val="0032FA"/>
                </a:solidFill>
                <a:latin typeface="Arial" panose="020B0604020202020204" pitchFamily="34" charset="0"/>
                <a:cs typeface="Arial" panose="020B0604020202020204" pitchFamily="34" charset="0"/>
              </a:rPr>
              <a:t>.  (Feb 15, 2017)</a:t>
            </a:r>
          </a:p>
        </p:txBody>
      </p:sp>
      <p:sp>
        <p:nvSpPr>
          <p:cNvPr id="7" name="TextBox 6"/>
          <p:cNvSpPr txBox="1"/>
          <p:nvPr/>
        </p:nvSpPr>
        <p:spPr>
          <a:xfrm>
            <a:off x="478155" y="6324600"/>
            <a:ext cx="10732770" cy="276999"/>
          </a:xfrm>
          <a:prstGeom prst="rect">
            <a:avLst/>
          </a:prstGeom>
          <a:noFill/>
        </p:spPr>
        <p:txBody>
          <a:bodyPr wrap="square" rtlCol="0">
            <a:spAutoFit/>
          </a:bodyPr>
          <a:lstStyle/>
          <a:p>
            <a:r>
              <a:rPr lang="en-US" sz="1200" dirty="0"/>
              <a:t>http://www.breitbart.com/jerusalem/2017/02/15/space-invaders-united-arab-emirates-plans-colony-mars/</a:t>
            </a:r>
          </a:p>
        </p:txBody>
      </p:sp>
      <p:sp>
        <p:nvSpPr>
          <p:cNvPr id="2" name="Slide Number Placeholder 1"/>
          <p:cNvSpPr>
            <a:spLocks noGrp="1"/>
          </p:cNvSpPr>
          <p:nvPr>
            <p:ph type="sldNum" sz="quarter" idx="12"/>
          </p:nvPr>
        </p:nvSpPr>
        <p:spPr/>
        <p:txBody>
          <a:bodyPr/>
          <a:lstStyle/>
          <a:p>
            <a:fld id="{A4D0DDDF-B351-46C7-A0B9-022203FE0FC2}" type="slidenum">
              <a:rPr lang="en-US" smtClean="0"/>
              <a:t>32</a:t>
            </a:fld>
            <a:endParaRPr lang="en-US"/>
          </a:p>
        </p:txBody>
      </p:sp>
      <p:pic>
        <p:nvPicPr>
          <p:cNvPr id="3" name="Picture 2"/>
          <p:cNvPicPr>
            <a:picLocks noChangeAspect="1"/>
          </p:cNvPicPr>
          <p:nvPr/>
        </p:nvPicPr>
        <p:blipFill>
          <a:blip r:embed="rId2"/>
          <a:stretch>
            <a:fillRect/>
          </a:stretch>
        </p:blipFill>
        <p:spPr>
          <a:xfrm>
            <a:off x="6928485" y="1304473"/>
            <a:ext cx="4678680" cy="3451860"/>
          </a:xfrm>
          <a:prstGeom prst="rect">
            <a:avLst/>
          </a:prstGeom>
        </p:spPr>
      </p:pic>
    </p:spTree>
    <p:extLst>
      <p:ext uri="{BB962C8B-B14F-4D97-AF65-F5344CB8AC3E}">
        <p14:creationId xmlns:p14="http://schemas.microsoft.com/office/powerpoint/2010/main" val="31387576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Martians - a New Human Species? </a:t>
            </a:r>
            <a:endParaRPr lang="en-US" sz="36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601980" y="1037919"/>
            <a:ext cx="6625590" cy="5140895"/>
          </a:xfrm>
          <a:prstGeom prst="rect">
            <a:avLst/>
          </a:prstGeom>
          <a:noFill/>
        </p:spPr>
        <p:txBody>
          <a:bodyPr wrap="square" rtlCol="0">
            <a:spAutoFit/>
          </a:bodyPr>
          <a:lstStyle/>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It may be that humans cannot naturally adapt to Martian gravity (0.4 g).  This might mean that they will have to spend part of each day in a centrifuge.  Perhaps running the centrifuge at 1 g (or ~ 1.5 g) would decrease the fraction of time required to be spent in a centrifuge.  But long term, this is undesirable.</a:t>
            </a:r>
          </a:p>
          <a:p>
            <a:pPr lvl="0">
              <a:lnSpc>
                <a:spcPct val="90000"/>
              </a:lnSpc>
              <a:spcBef>
                <a:spcPts val="1000"/>
              </a:spcBef>
            </a:pPr>
            <a:r>
              <a:rPr lang="en-US" sz="800" dirty="0" smtClean="0">
                <a:solidFill>
                  <a:srgbClr val="0032FA"/>
                </a:solidFill>
                <a:latin typeface="Arial" panose="020B0604020202020204" pitchFamily="34" charset="0"/>
                <a:cs typeface="Arial" panose="020B0604020202020204" pitchFamily="34" charset="0"/>
              </a:rPr>
              <a:t> </a:t>
            </a:r>
          </a:p>
          <a:p>
            <a:pPr lvl="0">
              <a:lnSpc>
                <a:spcPct val="90000"/>
              </a:lnSpc>
              <a:spcBef>
                <a:spcPts val="1000"/>
              </a:spcBef>
            </a:pPr>
            <a:r>
              <a:rPr lang="en-US" sz="2600" dirty="0" smtClean="0">
                <a:solidFill>
                  <a:srgbClr val="0032FA"/>
                </a:solidFill>
                <a:latin typeface="Arial" panose="020B0604020202020204" pitchFamily="34" charset="0"/>
                <a:cs typeface="Arial" panose="020B0604020202020204" pitchFamily="34" charset="0"/>
              </a:rPr>
              <a:t>This problem might require genetically re-engineering humans, changing our DNA so that we are optimized for 0.4 g.  We might then be, to some extent, a new human species or ethnic group – Martians!</a:t>
            </a:r>
          </a:p>
        </p:txBody>
      </p:sp>
      <p:sp>
        <p:nvSpPr>
          <p:cNvPr id="2" name="Slide Number Placeholder 1"/>
          <p:cNvSpPr>
            <a:spLocks noGrp="1"/>
          </p:cNvSpPr>
          <p:nvPr>
            <p:ph type="sldNum" sz="quarter" idx="12"/>
          </p:nvPr>
        </p:nvSpPr>
        <p:spPr/>
        <p:txBody>
          <a:bodyPr/>
          <a:lstStyle/>
          <a:p>
            <a:fld id="{A4D0DDDF-B351-46C7-A0B9-022203FE0FC2}" type="slidenum">
              <a:rPr lang="en-US" smtClean="0"/>
              <a:t>33</a:t>
            </a:fld>
            <a:endParaRPr lang="en-US"/>
          </a:p>
        </p:txBody>
      </p:sp>
      <p:pic>
        <p:nvPicPr>
          <p:cNvPr id="6" name="Picture 5"/>
          <p:cNvPicPr>
            <a:picLocks noChangeAspect="1"/>
          </p:cNvPicPr>
          <p:nvPr/>
        </p:nvPicPr>
        <p:blipFill>
          <a:blip r:embed="rId2"/>
          <a:stretch>
            <a:fillRect/>
          </a:stretch>
        </p:blipFill>
        <p:spPr>
          <a:xfrm>
            <a:off x="7227570" y="1732996"/>
            <a:ext cx="4632960" cy="3025140"/>
          </a:xfrm>
          <a:prstGeom prst="rect">
            <a:avLst/>
          </a:prstGeom>
        </p:spPr>
      </p:pic>
      <p:sp>
        <p:nvSpPr>
          <p:cNvPr id="7" name="TextBox 6"/>
          <p:cNvSpPr txBox="1"/>
          <p:nvPr/>
        </p:nvSpPr>
        <p:spPr>
          <a:xfrm>
            <a:off x="8696325" y="4863694"/>
            <a:ext cx="2301240" cy="523220"/>
          </a:xfrm>
          <a:prstGeom prst="rect">
            <a:avLst/>
          </a:prstGeom>
          <a:noFill/>
        </p:spPr>
        <p:txBody>
          <a:bodyPr wrap="square" rtlCol="0">
            <a:spAutoFit/>
          </a:bodyPr>
          <a:lstStyle/>
          <a:p>
            <a:r>
              <a:rPr lang="en-US" sz="2800" dirty="0" smtClean="0"/>
              <a:t>A Martian?</a:t>
            </a:r>
            <a:endParaRPr lang="en-US" sz="2800" dirty="0"/>
          </a:p>
        </p:txBody>
      </p:sp>
    </p:spTree>
    <p:extLst>
      <p:ext uri="{BB962C8B-B14F-4D97-AF65-F5344CB8AC3E}">
        <p14:creationId xmlns:p14="http://schemas.microsoft.com/office/powerpoint/2010/main" val="1490510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Fixing the radiation problem on Mars</a:t>
            </a:r>
            <a:endParaRPr lang="en-US" sz="36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601980" y="1304473"/>
            <a:ext cx="10523220" cy="1623008"/>
          </a:xfrm>
          <a:prstGeom prst="rect">
            <a:avLst/>
          </a:prstGeom>
          <a:noFill/>
        </p:spPr>
        <p:txBody>
          <a:bodyPr wrap="square" rtlCol="0">
            <a:spAutoFit/>
          </a:bodyPr>
          <a:lstStyle/>
          <a:p>
            <a:pPr lvl="0">
              <a:lnSpc>
                <a:spcPct val="90000"/>
              </a:lnSpc>
              <a:spcBef>
                <a:spcPts val="1000"/>
              </a:spcBef>
            </a:pPr>
            <a:r>
              <a:rPr lang="en-US" sz="800" dirty="0" smtClean="0">
                <a:solidFill>
                  <a:srgbClr val="0032FA"/>
                </a:solidFill>
                <a:latin typeface="Arial" panose="020B0604020202020204" pitchFamily="34" charset="0"/>
                <a:cs typeface="Arial" panose="020B0604020202020204" pitchFamily="34" charset="0"/>
              </a:rPr>
              <a:t> </a:t>
            </a:r>
            <a:endParaRPr lang="en-US" sz="800" dirty="0">
              <a:solidFill>
                <a:srgbClr val="0032FA"/>
              </a:solidFill>
              <a:latin typeface="Arial" panose="020B0604020202020204" pitchFamily="34" charset="0"/>
              <a:cs typeface="Arial" panose="020B0604020202020204" pitchFamily="34" charset="0"/>
            </a:endParaRP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The next problem would be to have a defense against cosmic rays, to permit life on the Martian surface.  </a:t>
            </a:r>
          </a:p>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This requires a thicker atmosphere…</a:t>
            </a:r>
          </a:p>
        </p:txBody>
      </p:sp>
      <p:sp>
        <p:nvSpPr>
          <p:cNvPr id="2" name="Slide Number Placeholder 1"/>
          <p:cNvSpPr>
            <a:spLocks noGrp="1"/>
          </p:cNvSpPr>
          <p:nvPr>
            <p:ph type="sldNum" sz="quarter" idx="12"/>
          </p:nvPr>
        </p:nvSpPr>
        <p:spPr/>
        <p:txBody>
          <a:bodyPr/>
          <a:lstStyle/>
          <a:p>
            <a:fld id="{A4D0DDDF-B351-46C7-A0B9-022203FE0FC2}" type="slidenum">
              <a:rPr lang="en-US" smtClean="0"/>
              <a:t>34</a:t>
            </a:fld>
            <a:endParaRPr lang="en-US"/>
          </a:p>
        </p:txBody>
      </p:sp>
      <p:sp>
        <p:nvSpPr>
          <p:cNvPr id="7" name="TextBox 6"/>
          <p:cNvSpPr txBox="1"/>
          <p:nvPr/>
        </p:nvSpPr>
        <p:spPr>
          <a:xfrm>
            <a:off x="678180" y="3705125"/>
            <a:ext cx="3684270" cy="2246769"/>
          </a:xfrm>
          <a:prstGeom prst="rect">
            <a:avLst/>
          </a:prstGeom>
          <a:noFill/>
        </p:spPr>
        <p:txBody>
          <a:bodyPr wrap="square" rtlCol="0">
            <a:spAutoFit/>
          </a:bodyPr>
          <a:lstStyle/>
          <a:p>
            <a:r>
              <a:rPr lang="en-US" sz="2800" dirty="0" smtClean="0">
                <a:solidFill>
                  <a:srgbClr val="0032FA"/>
                </a:solidFill>
              </a:rPr>
              <a:t>Aurora – high energy particles being blocked by the Earth’s atmosphere before they make it to the surface.</a:t>
            </a:r>
            <a:endParaRPr lang="en-US" sz="2800" dirty="0">
              <a:solidFill>
                <a:srgbClr val="0032FA"/>
              </a:solidFill>
            </a:endParaRPr>
          </a:p>
        </p:txBody>
      </p:sp>
      <p:pic>
        <p:nvPicPr>
          <p:cNvPr id="8" name="Picture 7"/>
          <p:cNvPicPr>
            <a:picLocks noChangeAspect="1"/>
          </p:cNvPicPr>
          <p:nvPr/>
        </p:nvPicPr>
        <p:blipFill>
          <a:blip r:embed="rId2"/>
          <a:stretch>
            <a:fillRect/>
          </a:stretch>
        </p:blipFill>
        <p:spPr>
          <a:xfrm>
            <a:off x="5379720" y="2927481"/>
            <a:ext cx="5623560" cy="3749040"/>
          </a:xfrm>
          <a:prstGeom prst="rect">
            <a:avLst/>
          </a:prstGeom>
        </p:spPr>
      </p:pic>
    </p:spTree>
    <p:extLst>
      <p:ext uri="{BB962C8B-B14F-4D97-AF65-F5344CB8AC3E}">
        <p14:creationId xmlns:p14="http://schemas.microsoft.com/office/powerpoint/2010/main" val="1993114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33272" y="3925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32FA"/>
                </a:solidFill>
                <a:latin typeface="Arial" panose="020B0604020202020204" pitchFamily="34" charset="0"/>
                <a:cs typeface="Arial" panose="020B0604020202020204" pitchFamily="34" charset="0"/>
              </a:rPr>
              <a:t>Terraforming Mars</a:t>
            </a:r>
            <a:endParaRPr lang="en-US" sz="40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461805" y="1495925"/>
            <a:ext cx="3151271" cy="1255728"/>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Warm the planet by focusing sunlight on it.</a:t>
            </a:r>
          </a:p>
        </p:txBody>
      </p:sp>
      <p:sp>
        <p:nvSpPr>
          <p:cNvPr id="2" name="Slide Number Placeholder 1"/>
          <p:cNvSpPr>
            <a:spLocks noGrp="1"/>
          </p:cNvSpPr>
          <p:nvPr>
            <p:ph type="sldNum" sz="quarter" idx="12"/>
          </p:nvPr>
        </p:nvSpPr>
        <p:spPr/>
        <p:txBody>
          <a:bodyPr/>
          <a:lstStyle/>
          <a:p>
            <a:fld id="{A4D0DDDF-B351-46C7-A0B9-022203FE0FC2}" type="slidenum">
              <a:rPr lang="en-US" smtClean="0"/>
              <a:t>35</a:t>
            </a:fld>
            <a:endParaRPr lang="en-US" dirty="0"/>
          </a:p>
        </p:txBody>
      </p:sp>
      <p:cxnSp>
        <p:nvCxnSpPr>
          <p:cNvPr id="6" name="Straight Connector 5"/>
          <p:cNvCxnSpPr/>
          <p:nvPr/>
        </p:nvCxnSpPr>
        <p:spPr>
          <a:xfrm flipH="1">
            <a:off x="6587275" y="478379"/>
            <a:ext cx="375286" cy="194283"/>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303494" y="4317162"/>
            <a:ext cx="4729364" cy="1938992"/>
          </a:xfrm>
          <a:prstGeom prst="rect">
            <a:avLst/>
          </a:prstGeom>
          <a:noFill/>
        </p:spPr>
        <p:txBody>
          <a:bodyPr wrap="square" rtlCol="0">
            <a:spAutoFit/>
          </a:bodyPr>
          <a:lstStyle/>
          <a:p>
            <a:r>
              <a:rPr lang="en-US" sz="2400" dirty="0" smtClean="0">
                <a:solidFill>
                  <a:srgbClr val="0032FA"/>
                </a:solidFill>
                <a:latin typeface="Arial" panose="020B0604020202020204" pitchFamily="34" charset="0"/>
                <a:cs typeface="Arial" panose="020B0604020202020204" pitchFamily="34" charset="0"/>
              </a:rPr>
              <a:t>Reflector at Lagrange L1 point.</a:t>
            </a:r>
          </a:p>
          <a:p>
            <a:r>
              <a:rPr lang="en-US" sz="2400" dirty="0" smtClean="0">
                <a:solidFill>
                  <a:srgbClr val="0032FA"/>
                </a:solidFill>
                <a:latin typeface="Arial" panose="020B0604020202020204" pitchFamily="34" charset="0"/>
                <a:cs typeface="Arial" panose="020B0604020202020204" pitchFamily="34" charset="0"/>
              </a:rPr>
              <a:t>Get material for it from Mars’ moons</a:t>
            </a:r>
          </a:p>
          <a:p>
            <a:r>
              <a:rPr lang="en-US" sz="2400" dirty="0" smtClean="0">
                <a:solidFill>
                  <a:srgbClr val="0032FA"/>
                </a:solidFill>
                <a:latin typeface="Arial" panose="020B0604020202020204" pitchFamily="34" charset="0"/>
                <a:cs typeface="Arial" panose="020B0604020202020204" pitchFamily="34" charset="0"/>
              </a:rPr>
              <a:t>A reflector could be put “behind” the planet at L2.</a:t>
            </a:r>
            <a:endParaRPr lang="en-US" sz="2400" dirty="0">
              <a:solidFill>
                <a:srgbClr val="0032FA"/>
              </a:solidFill>
              <a:latin typeface="Arial" panose="020B0604020202020204" pitchFamily="34" charset="0"/>
              <a:cs typeface="Arial" panose="020B0604020202020204" pitchFamily="34" charset="0"/>
            </a:endParaRPr>
          </a:p>
        </p:txBody>
      </p:sp>
      <p:cxnSp>
        <p:nvCxnSpPr>
          <p:cNvPr id="8" name="Straight Arrow Connector 7"/>
          <p:cNvCxnSpPr/>
          <p:nvPr/>
        </p:nvCxnSpPr>
        <p:spPr>
          <a:xfrm flipH="1" flipV="1">
            <a:off x="6786344" y="3358351"/>
            <a:ext cx="651821" cy="958811"/>
          </a:xfrm>
          <a:prstGeom prst="straightConnector1">
            <a:avLst/>
          </a:prstGeom>
          <a:ln w="41275">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8210550" y="500291"/>
            <a:ext cx="1771650" cy="2661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210550" y="1213334"/>
            <a:ext cx="1771650" cy="556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181975" y="2018415"/>
            <a:ext cx="1771650" cy="238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181975" y="2821163"/>
            <a:ext cx="1771650" cy="493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8210550" y="3605030"/>
            <a:ext cx="1771650" cy="32536"/>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25100" y="1657350"/>
            <a:ext cx="1419225" cy="461665"/>
          </a:xfrm>
          <a:prstGeom prst="rect">
            <a:avLst/>
          </a:prstGeom>
          <a:noFill/>
        </p:spPr>
        <p:txBody>
          <a:bodyPr wrap="square" rtlCol="0">
            <a:spAutoFit/>
          </a:bodyPr>
          <a:lstStyle/>
          <a:p>
            <a:r>
              <a:rPr lang="en-US" sz="2400" b="1" dirty="0" smtClean="0">
                <a:solidFill>
                  <a:srgbClr val="FFFF00"/>
                </a:solidFill>
                <a:latin typeface="Arial" panose="020B0604020202020204" pitchFamily="34" charset="0"/>
                <a:cs typeface="Arial" panose="020B0604020202020204" pitchFamily="34" charset="0"/>
              </a:rPr>
              <a:t>Sunlight</a:t>
            </a:r>
            <a:endParaRPr lang="en-US" sz="2400" b="1" dirty="0">
              <a:solidFill>
                <a:srgbClr val="FFFF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4285633" y="1169737"/>
            <a:ext cx="2072640" cy="1744980"/>
          </a:xfrm>
          <a:prstGeom prst="rect">
            <a:avLst/>
          </a:prstGeom>
        </p:spPr>
      </p:pic>
      <p:cxnSp>
        <p:nvCxnSpPr>
          <p:cNvPr id="18" name="Straight Connector 17"/>
          <p:cNvCxnSpPr/>
          <p:nvPr/>
        </p:nvCxnSpPr>
        <p:spPr>
          <a:xfrm>
            <a:off x="6587275" y="3185786"/>
            <a:ext cx="340934" cy="232549"/>
          </a:xfrm>
          <a:prstGeom prst="line">
            <a:avLst/>
          </a:prstGeom>
          <a:ln w="508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87275" y="656316"/>
            <a:ext cx="0" cy="252947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6962561" y="478379"/>
            <a:ext cx="13054" cy="2939956"/>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6757742" y="656316"/>
            <a:ext cx="1019913" cy="193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6757741" y="3270599"/>
            <a:ext cx="1019913" cy="1933"/>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077319" y="694802"/>
            <a:ext cx="680423" cy="820435"/>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flipV="1">
            <a:off x="6077319" y="2292890"/>
            <a:ext cx="680422" cy="929449"/>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33856" y="3382774"/>
            <a:ext cx="6558439" cy="3170099"/>
          </a:xfrm>
          <a:prstGeom prst="rect">
            <a:avLst/>
          </a:prstGeom>
          <a:noFill/>
        </p:spPr>
        <p:txBody>
          <a:bodyPr wrap="square" rtlCol="0">
            <a:spAutoFit/>
          </a:bodyPr>
          <a:lstStyle/>
          <a:p>
            <a:r>
              <a:rPr lang="en-US" sz="2500" dirty="0" smtClean="0">
                <a:solidFill>
                  <a:srgbClr val="0032FA"/>
                </a:solidFill>
                <a:latin typeface="Arial" panose="020B0604020202020204" pitchFamily="34" charset="0"/>
                <a:cs typeface="Arial" panose="020B0604020202020204" pitchFamily="34" charset="0"/>
              </a:rPr>
              <a:t>Need to set up factories on Mars to process rock into greenhouse gases.  These gases should have high molecular weights like CO</a:t>
            </a:r>
            <a:r>
              <a:rPr lang="en-US" sz="2500" baseline="-25000" dirty="0" smtClean="0">
                <a:solidFill>
                  <a:srgbClr val="0032FA"/>
                </a:solidFill>
                <a:latin typeface="Arial" panose="020B0604020202020204" pitchFamily="34" charset="0"/>
                <a:cs typeface="Arial" panose="020B0604020202020204" pitchFamily="34" charset="0"/>
              </a:rPr>
              <a:t>2</a:t>
            </a:r>
            <a:r>
              <a:rPr lang="en-US" sz="2500" dirty="0" smtClean="0">
                <a:solidFill>
                  <a:srgbClr val="0032FA"/>
                </a:solidFill>
                <a:latin typeface="Arial" panose="020B0604020202020204" pitchFamily="34" charset="0"/>
                <a:cs typeface="Arial" panose="020B0604020202020204" pitchFamily="34" charset="0"/>
              </a:rPr>
              <a:t> so they do not escape from the planet.  This would not be breathable but might eventually allow plant growth on the surface.  It would also give protection from cosmic rays at lower altitudes.</a:t>
            </a:r>
            <a:endParaRPr lang="en-US" sz="2500" dirty="0">
              <a:solidFill>
                <a:srgbClr val="0032F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410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08632" y="225864"/>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solidFill>
                  <a:srgbClr val="0032FA"/>
                </a:solidFill>
                <a:latin typeface="Arial" panose="020B0604020202020204" pitchFamily="34" charset="0"/>
                <a:cs typeface="Arial" panose="020B0604020202020204" pitchFamily="34" charset="0"/>
              </a:rPr>
              <a:t>Terraforming Mars</a:t>
            </a:r>
            <a:endParaRPr lang="en-US" sz="4000" dirty="0">
              <a:solidFill>
                <a:srgbClr val="0032FA"/>
              </a:solidFill>
              <a:latin typeface="Arial" panose="020B0604020202020204" pitchFamily="34" charset="0"/>
              <a:cs typeface="Arial" panose="020B0604020202020204" pitchFamily="34" charset="0"/>
            </a:endParaRPr>
          </a:p>
        </p:txBody>
      </p:sp>
      <p:sp>
        <p:nvSpPr>
          <p:cNvPr id="5" name="TextBox 4"/>
          <p:cNvSpPr txBox="1"/>
          <p:nvPr/>
        </p:nvSpPr>
        <p:spPr>
          <a:xfrm>
            <a:off x="726584" y="1497481"/>
            <a:ext cx="3151271" cy="867930"/>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Decrease the albedo of Mars</a:t>
            </a:r>
          </a:p>
        </p:txBody>
      </p:sp>
      <p:sp>
        <p:nvSpPr>
          <p:cNvPr id="2" name="Slide Number Placeholder 1"/>
          <p:cNvSpPr>
            <a:spLocks noGrp="1"/>
          </p:cNvSpPr>
          <p:nvPr>
            <p:ph type="sldNum" sz="quarter" idx="12"/>
          </p:nvPr>
        </p:nvSpPr>
        <p:spPr/>
        <p:txBody>
          <a:bodyPr/>
          <a:lstStyle/>
          <a:p>
            <a:fld id="{A4D0DDDF-B351-46C7-A0B9-022203FE0FC2}" type="slidenum">
              <a:rPr lang="en-US" smtClean="0"/>
              <a:t>36</a:t>
            </a:fld>
            <a:endParaRPr lang="en-US"/>
          </a:p>
        </p:txBody>
      </p:sp>
      <p:cxnSp>
        <p:nvCxnSpPr>
          <p:cNvPr id="10" name="Straight Arrow Connector 9"/>
          <p:cNvCxnSpPr/>
          <p:nvPr/>
        </p:nvCxnSpPr>
        <p:spPr>
          <a:xfrm flipH="1">
            <a:off x="8181975" y="707320"/>
            <a:ext cx="1771650" cy="2661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8181975" y="1830003"/>
            <a:ext cx="1771650" cy="556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210550" y="2300227"/>
            <a:ext cx="1771650" cy="23812"/>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8181975" y="2821163"/>
            <a:ext cx="1771650" cy="493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325100" y="1657350"/>
            <a:ext cx="1419225" cy="461665"/>
          </a:xfrm>
          <a:prstGeom prst="rect">
            <a:avLst/>
          </a:prstGeom>
          <a:noFill/>
        </p:spPr>
        <p:txBody>
          <a:bodyPr wrap="square" rtlCol="0">
            <a:spAutoFit/>
          </a:bodyPr>
          <a:lstStyle/>
          <a:p>
            <a:r>
              <a:rPr lang="en-US" sz="2400" b="1" dirty="0" smtClean="0">
                <a:solidFill>
                  <a:srgbClr val="FFFF00"/>
                </a:solidFill>
                <a:latin typeface="Arial" panose="020B0604020202020204" pitchFamily="34" charset="0"/>
                <a:cs typeface="Arial" panose="020B0604020202020204" pitchFamily="34" charset="0"/>
              </a:rPr>
              <a:t>Sunlight</a:t>
            </a:r>
            <a:endParaRPr lang="en-US" sz="2400" b="1" dirty="0">
              <a:solidFill>
                <a:srgbClr val="FFFF00"/>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2"/>
          <a:stretch>
            <a:fillRect/>
          </a:stretch>
        </p:blipFill>
        <p:spPr>
          <a:xfrm>
            <a:off x="4188636" y="1136664"/>
            <a:ext cx="2072640" cy="1744980"/>
          </a:xfrm>
          <a:prstGeom prst="rect">
            <a:avLst/>
          </a:prstGeom>
        </p:spPr>
      </p:pic>
      <p:sp>
        <p:nvSpPr>
          <p:cNvPr id="39" name="TextBox 38"/>
          <p:cNvSpPr txBox="1"/>
          <p:nvPr/>
        </p:nvSpPr>
        <p:spPr>
          <a:xfrm>
            <a:off x="515513" y="3397876"/>
            <a:ext cx="11228812" cy="2400657"/>
          </a:xfrm>
          <a:prstGeom prst="rect">
            <a:avLst/>
          </a:prstGeom>
          <a:noFill/>
        </p:spPr>
        <p:txBody>
          <a:bodyPr wrap="square" rtlCol="0">
            <a:spAutoFit/>
          </a:bodyPr>
          <a:lstStyle/>
          <a:p>
            <a:r>
              <a:rPr lang="en-US" sz="2500" dirty="0" smtClean="0">
                <a:solidFill>
                  <a:srgbClr val="0032FA"/>
                </a:solidFill>
                <a:latin typeface="Arial" panose="020B0604020202020204" pitchFamily="34" charset="0"/>
                <a:cs typeface="Arial" panose="020B0604020202020204" pitchFamily="34" charset="0"/>
              </a:rPr>
              <a:t>Another way to warm Mars is to decrease its albedo, or reflectivity of sunlight.  The albedo of Mars is already pretty low at 0.15.  The albedo of some other bodies are Earth (0.37), Venus (0.65) and the Moon (0.12).  These are planetary averages.  One could get the best effect on Mars by working on the brightest places and make them darker.  </a:t>
            </a:r>
            <a:r>
              <a:rPr lang="en-US" sz="2500" dirty="0">
                <a:solidFill>
                  <a:srgbClr val="0032FA"/>
                </a:solidFill>
                <a:latin typeface="Arial" panose="020B0604020202020204" pitchFamily="34" charset="0"/>
                <a:cs typeface="Arial" panose="020B0604020202020204" pitchFamily="34" charset="0"/>
              </a:rPr>
              <a:t>F</a:t>
            </a:r>
            <a:r>
              <a:rPr lang="en-US" sz="2500" dirty="0" smtClean="0">
                <a:solidFill>
                  <a:srgbClr val="0032FA"/>
                </a:solidFill>
                <a:latin typeface="Arial" panose="020B0604020202020204" pitchFamily="34" charset="0"/>
                <a:cs typeface="Arial" panose="020B0604020202020204" pitchFamily="34" charset="0"/>
              </a:rPr>
              <a:t>orests on Earth have an albedo of 0.04 to 0.1, depending on the type of trees.  </a:t>
            </a:r>
            <a:endParaRPr lang="en-US" sz="2500" dirty="0">
              <a:solidFill>
                <a:srgbClr val="0032FA"/>
              </a:solidFill>
              <a:latin typeface="Arial" panose="020B0604020202020204" pitchFamily="34" charset="0"/>
              <a:cs typeface="Arial" panose="020B0604020202020204" pitchFamily="34" charset="0"/>
            </a:endParaRPr>
          </a:p>
        </p:txBody>
      </p:sp>
      <p:sp>
        <p:nvSpPr>
          <p:cNvPr id="9" name="Oval 8"/>
          <p:cNvSpPr/>
          <p:nvPr/>
        </p:nvSpPr>
        <p:spPr>
          <a:xfrm>
            <a:off x="4361793" y="1752599"/>
            <a:ext cx="983371" cy="658133"/>
          </a:xfrm>
          <a:prstGeom prst="ellipse">
            <a:avLst/>
          </a:prstGeom>
          <a:solidFill>
            <a:schemeClr val="tx1">
              <a:lumMod val="50000"/>
              <a:lumOff val="5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61805" y="6253655"/>
            <a:ext cx="9617616" cy="307777"/>
          </a:xfrm>
          <a:prstGeom prst="rect">
            <a:avLst/>
          </a:prstGeom>
          <a:noFill/>
        </p:spPr>
        <p:txBody>
          <a:bodyPr wrap="square" rtlCol="0">
            <a:spAutoFit/>
          </a:bodyPr>
          <a:lstStyle/>
          <a:p>
            <a:r>
              <a:rPr lang="en-US" sz="1400"/>
              <a:t>http://www.asterism.org/tutorials/tut26-1.htm</a:t>
            </a:r>
          </a:p>
        </p:txBody>
      </p:sp>
      <p:cxnSp>
        <p:nvCxnSpPr>
          <p:cNvPr id="27" name="Straight Arrow Connector 26"/>
          <p:cNvCxnSpPr/>
          <p:nvPr/>
        </p:nvCxnSpPr>
        <p:spPr>
          <a:xfrm flipH="1">
            <a:off x="8181975" y="1287331"/>
            <a:ext cx="1771650" cy="2661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7621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4D0DDDF-B351-46C7-A0B9-022203FE0FC2}" type="slidenum">
              <a:rPr lang="en-US" smtClean="0"/>
              <a:t>37</a:t>
            </a:fld>
            <a:endParaRPr lang="en-US"/>
          </a:p>
        </p:txBody>
      </p:sp>
      <p:sp>
        <p:nvSpPr>
          <p:cNvPr id="3" name="TextBox 2"/>
          <p:cNvSpPr txBox="1"/>
          <p:nvPr/>
        </p:nvSpPr>
        <p:spPr>
          <a:xfrm>
            <a:off x="792480" y="1492207"/>
            <a:ext cx="11064240" cy="480131"/>
          </a:xfrm>
          <a:prstGeom prst="rect">
            <a:avLst/>
          </a:prstGeom>
          <a:noFill/>
        </p:spPr>
        <p:txBody>
          <a:bodyPr wrap="square" rtlCol="0">
            <a:spAutoFit/>
          </a:bodyPr>
          <a:lstStyle/>
          <a:p>
            <a:pPr lvl="0">
              <a:lnSpc>
                <a:spcPct val="90000"/>
              </a:lnSpc>
              <a:spcBef>
                <a:spcPts val="1000"/>
              </a:spcBef>
            </a:pPr>
            <a:r>
              <a:rPr lang="en-US" sz="2800" dirty="0" smtClean="0">
                <a:solidFill>
                  <a:srgbClr val="0032FA"/>
                </a:solidFill>
                <a:latin typeface="Arial" panose="020B0604020202020204" pitchFamily="34" charset="0"/>
                <a:cs typeface="Arial" panose="020B0604020202020204" pitchFamily="34" charset="0"/>
              </a:rPr>
              <a:t> </a:t>
            </a:r>
            <a:endParaRPr lang="en-US" sz="2800" dirty="0">
              <a:solidFill>
                <a:srgbClr val="0032FA"/>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185672" y="544920"/>
            <a:ext cx="9345168" cy="740664"/>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solidFill>
                  <a:srgbClr val="0032FA"/>
                </a:solidFill>
                <a:latin typeface="Arial" panose="020B0604020202020204" pitchFamily="34" charset="0"/>
                <a:cs typeface="Arial" panose="020B0604020202020204" pitchFamily="34" charset="0"/>
              </a:rPr>
              <a:t>Elevation Map of Mars</a:t>
            </a:r>
            <a:endParaRPr lang="en-US" sz="3600" dirty="0">
              <a:solidFill>
                <a:srgbClr val="0032FA"/>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792480" y="1400330"/>
            <a:ext cx="7982712" cy="4621570"/>
          </a:xfrm>
          <a:prstGeom prst="rect">
            <a:avLst/>
          </a:prstGeom>
        </p:spPr>
      </p:pic>
      <p:sp>
        <p:nvSpPr>
          <p:cNvPr id="6" name="TextBox 5"/>
          <p:cNvSpPr txBox="1"/>
          <p:nvPr/>
        </p:nvSpPr>
        <p:spPr>
          <a:xfrm>
            <a:off x="8955785" y="4303776"/>
            <a:ext cx="3112389" cy="1292662"/>
          </a:xfrm>
          <a:prstGeom prst="rect">
            <a:avLst/>
          </a:prstGeom>
          <a:noFill/>
        </p:spPr>
        <p:txBody>
          <a:bodyPr wrap="square" rtlCol="0">
            <a:spAutoFit/>
          </a:bodyPr>
          <a:lstStyle/>
          <a:p>
            <a:r>
              <a:rPr lang="en-US" sz="2600" dirty="0" smtClean="0">
                <a:solidFill>
                  <a:srgbClr val="0032FA"/>
                </a:solidFill>
              </a:rPr>
              <a:t>Hellas </a:t>
            </a:r>
            <a:r>
              <a:rPr lang="en-US" sz="2600" dirty="0" err="1" smtClean="0">
                <a:solidFill>
                  <a:srgbClr val="0032FA"/>
                </a:solidFill>
              </a:rPr>
              <a:t>Planitia</a:t>
            </a:r>
            <a:endParaRPr lang="en-US" sz="2600" dirty="0" smtClean="0">
              <a:solidFill>
                <a:srgbClr val="0032FA"/>
              </a:solidFill>
            </a:endParaRPr>
          </a:p>
          <a:p>
            <a:r>
              <a:rPr lang="en-US" sz="2600" dirty="0" smtClean="0">
                <a:solidFill>
                  <a:srgbClr val="0032FA"/>
                </a:solidFill>
              </a:rPr>
              <a:t>(12 mbar, 2300 km diameter, 7 km deep)</a:t>
            </a:r>
            <a:endParaRPr lang="en-US" sz="2600" dirty="0">
              <a:solidFill>
                <a:srgbClr val="0032FA"/>
              </a:solidFill>
            </a:endParaRPr>
          </a:p>
        </p:txBody>
      </p:sp>
      <p:sp>
        <p:nvSpPr>
          <p:cNvPr id="7" name="TextBox 6"/>
          <p:cNvSpPr txBox="1"/>
          <p:nvPr/>
        </p:nvSpPr>
        <p:spPr>
          <a:xfrm>
            <a:off x="9136380" y="1843245"/>
            <a:ext cx="2651760" cy="954107"/>
          </a:xfrm>
          <a:prstGeom prst="rect">
            <a:avLst/>
          </a:prstGeom>
          <a:noFill/>
        </p:spPr>
        <p:txBody>
          <a:bodyPr wrap="square" rtlCol="0">
            <a:spAutoFit/>
          </a:bodyPr>
          <a:lstStyle/>
          <a:p>
            <a:r>
              <a:rPr lang="en-US" sz="2800" dirty="0" smtClean="0">
                <a:solidFill>
                  <a:srgbClr val="0032FA"/>
                </a:solidFill>
              </a:rPr>
              <a:t>Utopia </a:t>
            </a:r>
            <a:r>
              <a:rPr lang="en-US" sz="2800" dirty="0" err="1" smtClean="0">
                <a:solidFill>
                  <a:srgbClr val="0032FA"/>
                </a:solidFill>
              </a:rPr>
              <a:t>Planitia</a:t>
            </a:r>
            <a:r>
              <a:rPr lang="en-US" sz="2800" dirty="0" smtClean="0">
                <a:solidFill>
                  <a:srgbClr val="0032FA"/>
                </a:solidFill>
              </a:rPr>
              <a:t> (6 mbar)</a:t>
            </a:r>
            <a:endParaRPr lang="en-US" sz="2800" dirty="0">
              <a:solidFill>
                <a:srgbClr val="0032FA"/>
              </a:solidFill>
            </a:endParaRPr>
          </a:p>
        </p:txBody>
      </p:sp>
      <p:cxnSp>
        <p:nvCxnSpPr>
          <p:cNvPr id="8" name="Straight Arrow Connector 7"/>
          <p:cNvCxnSpPr/>
          <p:nvPr/>
        </p:nvCxnSpPr>
        <p:spPr>
          <a:xfrm flipH="1">
            <a:off x="7138416" y="2104855"/>
            <a:ext cx="1856232" cy="2616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6451600" y="4565386"/>
            <a:ext cx="2406650" cy="6376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49120" y="6187440"/>
            <a:ext cx="4602480" cy="523220"/>
          </a:xfrm>
          <a:prstGeom prst="rect">
            <a:avLst/>
          </a:prstGeom>
          <a:noFill/>
        </p:spPr>
        <p:txBody>
          <a:bodyPr wrap="square" rtlCol="0">
            <a:spAutoFit/>
          </a:bodyPr>
          <a:lstStyle/>
          <a:p>
            <a:r>
              <a:rPr lang="en-US" sz="2800" dirty="0" smtClean="0">
                <a:solidFill>
                  <a:srgbClr val="0032FA"/>
                </a:solidFill>
              </a:rPr>
              <a:t>Olympus Mons (0.3 mbar)</a:t>
            </a:r>
            <a:endParaRPr lang="en-US" sz="2800" dirty="0">
              <a:solidFill>
                <a:srgbClr val="0032FA"/>
              </a:solidFill>
            </a:endParaRPr>
          </a:p>
        </p:txBody>
      </p:sp>
      <p:cxnSp>
        <p:nvCxnSpPr>
          <p:cNvPr id="11" name="Straight Arrow Connector 10"/>
          <p:cNvCxnSpPr/>
          <p:nvPr/>
        </p:nvCxnSpPr>
        <p:spPr>
          <a:xfrm flipV="1">
            <a:off x="2092960" y="3367707"/>
            <a:ext cx="180848" cy="291857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0"/>
          <p:cNvSpPr txBox="1">
            <a:spLocks/>
          </p:cNvSpPr>
          <p:nvPr/>
        </p:nvSpPr>
        <p:spPr>
          <a:xfrm>
            <a:off x="8763000" y="65087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D0DDDF-B351-46C7-A0B9-022203FE0FC2}" type="slidenum">
              <a:rPr lang="en-US" smtClean="0"/>
              <a:pPr/>
              <a:t>37</a:t>
            </a:fld>
            <a:endParaRPr lang="en-US"/>
          </a:p>
        </p:txBody>
      </p:sp>
    </p:spTree>
    <p:extLst>
      <p:ext uri="{BB962C8B-B14F-4D97-AF65-F5344CB8AC3E}">
        <p14:creationId xmlns:p14="http://schemas.microsoft.com/office/powerpoint/2010/main" val="36008124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120" y="310896"/>
            <a:ext cx="5535930" cy="740664"/>
          </a:xfrm>
        </p:spPr>
        <p:txBody>
          <a:bodyPr>
            <a:normAutofit/>
          </a:bodyPr>
          <a:lstStyle/>
          <a:p>
            <a:r>
              <a:rPr lang="en-US" sz="3600" dirty="0" smtClean="0">
                <a:solidFill>
                  <a:srgbClr val="0032FA"/>
                </a:solidFill>
                <a:latin typeface="Arial" panose="020B0604020202020204" pitchFamily="34" charset="0"/>
                <a:cs typeface="Arial" panose="020B0604020202020204" pitchFamily="34" charset="0"/>
              </a:rPr>
              <a:t>Mars: Some Issues</a:t>
            </a: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04672" y="1714500"/>
            <a:ext cx="6294217" cy="4649724"/>
          </a:xfrm>
        </p:spPr>
        <p:txBody>
          <a:bodyPr>
            <a:normAutofit fontScale="92500"/>
          </a:bodyPr>
          <a:lstStyle/>
          <a:p>
            <a:pPr algn="l"/>
            <a:r>
              <a:rPr lang="en-US" sz="2800" dirty="0" smtClean="0">
                <a:solidFill>
                  <a:srgbClr val="0032FA"/>
                </a:solidFill>
                <a:latin typeface="Arial" panose="020B0604020202020204" pitchFamily="34" charset="0"/>
                <a:cs typeface="Arial" panose="020B0604020202020204" pitchFamily="34" charset="0"/>
              </a:rPr>
              <a:t>The </a:t>
            </a:r>
            <a:r>
              <a:rPr lang="en-US" sz="2800" u="sng" dirty="0" smtClean="0">
                <a:solidFill>
                  <a:srgbClr val="0032FA"/>
                </a:solidFill>
                <a:latin typeface="Arial" panose="020B0604020202020204" pitchFamily="34" charset="0"/>
                <a:cs typeface="Arial" panose="020B0604020202020204" pitchFamily="34" charset="0"/>
              </a:rPr>
              <a:t>cost</a:t>
            </a:r>
            <a:r>
              <a:rPr lang="en-US" sz="2800" dirty="0" smtClean="0">
                <a:solidFill>
                  <a:srgbClr val="0032FA"/>
                </a:solidFill>
                <a:latin typeface="Arial" panose="020B0604020202020204" pitchFamily="34" charset="0"/>
                <a:cs typeface="Arial" panose="020B0604020202020204" pitchFamily="34" charset="0"/>
              </a:rPr>
              <a:t> of all of this colonizing will be </a:t>
            </a:r>
            <a:r>
              <a:rPr lang="en-US" sz="2800" u="sng" dirty="0" smtClean="0">
                <a:solidFill>
                  <a:srgbClr val="0032FA"/>
                </a:solidFill>
                <a:latin typeface="Arial" panose="020B0604020202020204" pitchFamily="34" charset="0"/>
                <a:cs typeface="Arial" panose="020B0604020202020204" pitchFamily="34" charset="0"/>
              </a:rPr>
              <a:t>large</a:t>
            </a:r>
            <a:r>
              <a:rPr lang="en-US" sz="2800" dirty="0" smtClean="0">
                <a:solidFill>
                  <a:srgbClr val="0032FA"/>
                </a:solidFill>
                <a:latin typeface="Arial" panose="020B0604020202020204" pitchFamily="34" charset="0"/>
                <a:cs typeface="Arial" panose="020B0604020202020204" pitchFamily="34" charset="0"/>
              </a:rPr>
              <a:t>.  Private industry is best at getting the costs down.  SpaceX, Blue Origin, the United Launch Alliance, etc. are to be encouraged.  </a:t>
            </a:r>
          </a:p>
          <a:p>
            <a:pPr algn="l"/>
            <a:r>
              <a:rPr lang="en-US" sz="2800" dirty="0" smtClean="0">
                <a:solidFill>
                  <a:srgbClr val="0032FA"/>
                </a:solidFill>
                <a:latin typeface="Arial" panose="020B0604020202020204" pitchFamily="34" charset="0"/>
                <a:cs typeface="Arial" panose="020B0604020202020204" pitchFamily="34" charset="0"/>
              </a:rPr>
              <a:t>Life support / recycling / live off the land studies are needed.</a:t>
            </a:r>
          </a:p>
          <a:p>
            <a:pPr algn="l"/>
            <a:r>
              <a:rPr lang="en-US" sz="2800" dirty="0" smtClean="0">
                <a:solidFill>
                  <a:srgbClr val="0032FA"/>
                </a:solidFill>
                <a:latin typeface="Arial" panose="020B0604020202020204" pitchFamily="34" charset="0"/>
                <a:cs typeface="Arial" panose="020B0604020202020204" pitchFamily="34" charset="0"/>
              </a:rPr>
              <a:t>Repurpose the ISS to study Mars issues?</a:t>
            </a:r>
          </a:p>
          <a:p>
            <a:pPr algn="l"/>
            <a:r>
              <a:rPr lang="en-US" sz="2800" dirty="0" smtClean="0">
                <a:solidFill>
                  <a:srgbClr val="0032FA"/>
                </a:solidFill>
                <a:latin typeface="Arial" panose="020B0604020202020204" pitchFamily="34" charset="0"/>
                <a:cs typeface="Arial" panose="020B0604020202020204" pitchFamily="34" charset="0"/>
              </a:rPr>
              <a:t>Go to the Moon first to get experience.</a:t>
            </a:r>
          </a:p>
          <a:p>
            <a:pPr algn="l"/>
            <a:r>
              <a:rPr lang="en-US" sz="2800" dirty="0" smtClean="0">
                <a:solidFill>
                  <a:srgbClr val="0032FA"/>
                </a:solidFill>
                <a:latin typeface="Arial" panose="020B0604020202020204" pitchFamily="34" charset="0"/>
                <a:cs typeface="Arial" panose="020B0604020202020204" pitchFamily="34" charset="0"/>
              </a:rPr>
              <a:t>High risks to personnel will have to be accepted.  Some will die.</a:t>
            </a:r>
            <a:endParaRPr lang="en-US" sz="2800" dirty="0">
              <a:solidFill>
                <a:srgbClr val="0032FA"/>
              </a:solidFill>
              <a:latin typeface="Arial" panose="020B0604020202020204" pitchFamily="34" charset="0"/>
              <a:cs typeface="Arial" panose="020B0604020202020204" pitchFamily="34" charset="0"/>
            </a:endParaRPr>
          </a:p>
        </p:txBody>
      </p:sp>
      <p:sp>
        <p:nvSpPr>
          <p:cNvPr id="7" name="TextBox 6"/>
          <p:cNvSpPr txBox="1"/>
          <p:nvPr/>
        </p:nvSpPr>
        <p:spPr>
          <a:xfrm>
            <a:off x="7334866" y="5312799"/>
            <a:ext cx="4766310" cy="523220"/>
          </a:xfrm>
          <a:prstGeom prst="rect">
            <a:avLst/>
          </a:prstGeom>
          <a:noFill/>
        </p:spPr>
        <p:txBody>
          <a:bodyPr wrap="square" rtlCol="0">
            <a:spAutoFit/>
          </a:bodyPr>
          <a:lstStyle/>
          <a:p>
            <a:r>
              <a:rPr lang="en-US" sz="2800" dirty="0" smtClean="0">
                <a:solidFill>
                  <a:srgbClr val="0032FA"/>
                </a:solidFill>
                <a:latin typeface="Arial" panose="020B0604020202020204" pitchFamily="34" charset="0"/>
                <a:cs typeface="Arial" panose="020B0604020202020204" pitchFamily="34" charset="0"/>
              </a:rPr>
              <a:t>SpaceX</a:t>
            </a:r>
            <a:r>
              <a:rPr lang="en-US" sz="2800" dirty="0">
                <a:solidFill>
                  <a:srgbClr val="0032FA"/>
                </a:solidFill>
                <a:latin typeface="Arial" panose="020B0604020202020204" pitchFamily="34" charset="0"/>
                <a:cs typeface="Arial" panose="020B0604020202020204" pitchFamily="34" charset="0"/>
              </a:rPr>
              <a:t> </a:t>
            </a:r>
            <a:r>
              <a:rPr lang="en-US" sz="2800" dirty="0" smtClean="0">
                <a:solidFill>
                  <a:srgbClr val="0032FA"/>
                </a:solidFill>
                <a:latin typeface="Arial" panose="020B0604020202020204" pitchFamily="34" charset="0"/>
                <a:cs typeface="Arial" panose="020B0604020202020204" pitchFamily="34" charset="0"/>
              </a:rPr>
              <a:t>ITS taking off</a:t>
            </a:r>
            <a:endParaRPr lang="en-US" sz="2800" dirty="0">
              <a:solidFill>
                <a:srgbClr val="0032FA"/>
              </a:solidFill>
              <a:latin typeface="Arial" panose="020B0604020202020204" pitchFamily="34" charset="0"/>
              <a:cs typeface="Arial" panose="020B0604020202020204" pitchFamily="34" charset="0"/>
            </a:endParaRPr>
          </a:p>
        </p:txBody>
      </p:sp>
      <p:sp>
        <p:nvSpPr>
          <p:cNvPr id="8" name="Slide Number Placeholder 7"/>
          <p:cNvSpPr>
            <a:spLocks noGrp="1"/>
          </p:cNvSpPr>
          <p:nvPr>
            <p:ph type="sldNum" sz="quarter" idx="12"/>
          </p:nvPr>
        </p:nvSpPr>
        <p:spPr/>
        <p:txBody>
          <a:bodyPr/>
          <a:lstStyle/>
          <a:p>
            <a:fld id="{93865E48-1284-427B-A9A5-D477782D8E00}" type="slidenum">
              <a:rPr lang="en-US" smtClean="0"/>
              <a:t>38</a:t>
            </a:fld>
            <a:endParaRPr lang="en-US"/>
          </a:p>
        </p:txBody>
      </p:sp>
      <p:pic>
        <p:nvPicPr>
          <p:cNvPr id="10" name="Picture 9"/>
          <p:cNvPicPr>
            <a:picLocks noChangeAspect="1"/>
          </p:cNvPicPr>
          <p:nvPr/>
        </p:nvPicPr>
        <p:blipFill rotWithShape="1">
          <a:blip r:embed="rId3"/>
          <a:srcRect l="28322" r="17157"/>
          <a:stretch/>
        </p:blipFill>
        <p:spPr>
          <a:xfrm>
            <a:off x="7334866" y="1794500"/>
            <a:ext cx="4129548" cy="3215640"/>
          </a:xfrm>
          <a:prstGeom prst="rect">
            <a:avLst/>
          </a:prstGeom>
        </p:spPr>
      </p:pic>
    </p:spTree>
    <p:extLst>
      <p:ext uri="{BB962C8B-B14F-4D97-AF65-F5344CB8AC3E}">
        <p14:creationId xmlns:p14="http://schemas.microsoft.com/office/powerpoint/2010/main" val="18841964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0119" y="310896"/>
            <a:ext cx="6269355" cy="740664"/>
          </a:xfrm>
        </p:spPr>
        <p:txBody>
          <a:bodyPr>
            <a:normAutofit/>
          </a:bodyPr>
          <a:lstStyle/>
          <a:p>
            <a:r>
              <a:rPr lang="en-US" sz="3600" dirty="0" smtClean="0">
                <a:solidFill>
                  <a:srgbClr val="0032FA"/>
                </a:solidFill>
                <a:latin typeface="Arial" panose="020B0604020202020204" pitchFamily="34" charset="0"/>
                <a:cs typeface="Arial" panose="020B0604020202020204" pitchFamily="34" charset="0"/>
              </a:rPr>
              <a:t>Mars and the Moon: Let’s Go!</a:t>
            </a:r>
            <a:endParaRPr lang="en-US" sz="3600" dirty="0">
              <a:solidFill>
                <a:srgbClr val="0032FA"/>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804673" y="1714500"/>
            <a:ext cx="5329428" cy="4649724"/>
          </a:xfrm>
        </p:spPr>
        <p:txBody>
          <a:bodyPr>
            <a:normAutofit lnSpcReduction="10000"/>
          </a:bodyPr>
          <a:lstStyle/>
          <a:p>
            <a:pPr algn="l"/>
            <a:r>
              <a:rPr lang="en-US" sz="2800" dirty="0">
                <a:solidFill>
                  <a:srgbClr val="0032FA"/>
                </a:solidFill>
                <a:latin typeface="Arial" panose="020B0604020202020204" pitchFamily="34" charset="0"/>
                <a:cs typeface="Arial" panose="020B0604020202020204" pitchFamily="34" charset="0"/>
              </a:rPr>
              <a:t>We choose to go to the Moon in this decade and do the other things</a:t>
            </a:r>
            <a:r>
              <a:rPr lang="en-US" sz="2800" dirty="0" smtClean="0">
                <a:solidFill>
                  <a:srgbClr val="0032FA"/>
                </a:solidFill>
                <a:latin typeface="Arial" panose="020B0604020202020204" pitchFamily="34" charset="0"/>
                <a:cs typeface="Arial" panose="020B0604020202020204" pitchFamily="34" charset="0"/>
              </a:rPr>
              <a:t>,</a:t>
            </a:r>
            <a:r>
              <a:rPr lang="en-US" sz="2800" dirty="0">
                <a:solidFill>
                  <a:srgbClr val="0032FA"/>
                </a:solidFill>
                <a:latin typeface="Arial" panose="020B0604020202020204" pitchFamily="34" charset="0"/>
                <a:cs typeface="Arial" panose="020B0604020202020204" pitchFamily="34" charset="0"/>
              </a:rPr>
              <a:t> </a:t>
            </a:r>
            <a:r>
              <a:rPr lang="en-US" sz="2800" i="1" dirty="0">
                <a:solidFill>
                  <a:srgbClr val="0032FA"/>
                </a:solidFill>
                <a:latin typeface="Arial" panose="020B0604020202020204" pitchFamily="34" charset="0"/>
                <a:cs typeface="Arial" panose="020B0604020202020204" pitchFamily="34" charset="0"/>
              </a:rPr>
              <a:t>not</a:t>
            </a:r>
            <a:r>
              <a:rPr lang="en-US" sz="2800" dirty="0">
                <a:solidFill>
                  <a:srgbClr val="0032FA"/>
                </a:solidFill>
                <a:latin typeface="Arial" panose="020B0604020202020204" pitchFamily="34" charset="0"/>
                <a:cs typeface="Arial" panose="020B0604020202020204" pitchFamily="34" charset="0"/>
              </a:rPr>
              <a:t> because they are easy, </a:t>
            </a:r>
            <a:r>
              <a:rPr lang="en-US" sz="2800" i="1" dirty="0">
                <a:solidFill>
                  <a:srgbClr val="0032FA"/>
                </a:solidFill>
                <a:latin typeface="Arial" panose="020B0604020202020204" pitchFamily="34" charset="0"/>
                <a:cs typeface="Arial" panose="020B0604020202020204" pitchFamily="34" charset="0"/>
              </a:rPr>
              <a:t>but because they are hard</a:t>
            </a:r>
            <a:r>
              <a:rPr lang="en-US" sz="2800" dirty="0">
                <a:solidFill>
                  <a:srgbClr val="0032FA"/>
                </a:solidFill>
                <a:latin typeface="Arial" panose="020B0604020202020204" pitchFamily="34" charset="0"/>
                <a:cs typeface="Arial" panose="020B0604020202020204" pitchFamily="34" charset="0"/>
              </a:rPr>
              <a:t>; because </a:t>
            </a:r>
            <a:r>
              <a:rPr lang="en-US" sz="2800" i="1" dirty="0">
                <a:solidFill>
                  <a:srgbClr val="0032FA"/>
                </a:solidFill>
                <a:latin typeface="Arial" panose="020B0604020202020204" pitchFamily="34" charset="0"/>
                <a:cs typeface="Arial" panose="020B0604020202020204" pitchFamily="34" charset="0"/>
              </a:rPr>
              <a:t>that goal</a:t>
            </a:r>
            <a:r>
              <a:rPr lang="en-US" sz="2800" dirty="0">
                <a:solidFill>
                  <a:srgbClr val="0032FA"/>
                </a:solidFill>
                <a:latin typeface="Arial" panose="020B0604020202020204" pitchFamily="34" charset="0"/>
                <a:cs typeface="Arial" panose="020B0604020202020204" pitchFamily="34" charset="0"/>
              </a:rPr>
              <a:t> will serve to organize and measure the best of our energies and skills, because </a:t>
            </a:r>
            <a:r>
              <a:rPr lang="en-US" sz="2800" i="1" dirty="0">
                <a:solidFill>
                  <a:srgbClr val="0032FA"/>
                </a:solidFill>
                <a:latin typeface="Arial" panose="020B0604020202020204" pitchFamily="34" charset="0"/>
                <a:cs typeface="Arial" panose="020B0604020202020204" pitchFamily="34" charset="0"/>
              </a:rPr>
              <a:t>that challenge</a:t>
            </a:r>
            <a:r>
              <a:rPr lang="en-US" sz="2800" dirty="0">
                <a:solidFill>
                  <a:srgbClr val="0032FA"/>
                </a:solidFill>
                <a:latin typeface="Arial" panose="020B0604020202020204" pitchFamily="34" charset="0"/>
                <a:cs typeface="Arial" panose="020B0604020202020204" pitchFamily="34" charset="0"/>
              </a:rPr>
              <a:t> is one that we are willing to accept, one we are unwilling to postpone, and </a:t>
            </a:r>
            <a:r>
              <a:rPr lang="en-US" sz="2800" i="1" dirty="0">
                <a:solidFill>
                  <a:srgbClr val="0032FA"/>
                </a:solidFill>
                <a:latin typeface="Arial" panose="020B0604020202020204" pitchFamily="34" charset="0"/>
                <a:cs typeface="Arial" panose="020B0604020202020204" pitchFamily="34" charset="0"/>
              </a:rPr>
              <a:t>one we intend to win</a:t>
            </a:r>
            <a:r>
              <a:rPr lang="en-US" sz="2800" dirty="0">
                <a:solidFill>
                  <a:srgbClr val="0032FA"/>
                </a:solidFill>
                <a:latin typeface="Arial" panose="020B0604020202020204" pitchFamily="34" charset="0"/>
                <a:cs typeface="Arial" panose="020B0604020202020204" pitchFamily="34" charset="0"/>
              </a:rPr>
              <a:t> </a:t>
            </a:r>
            <a:r>
              <a:rPr lang="en-US" sz="2800" dirty="0" smtClean="0">
                <a:solidFill>
                  <a:srgbClr val="0032FA"/>
                </a:solidFill>
                <a:latin typeface="Arial" panose="020B0604020202020204" pitchFamily="34" charset="0"/>
                <a:cs typeface="Arial" panose="020B0604020202020204" pitchFamily="34" charset="0"/>
              </a:rPr>
              <a:t>...  JFK</a:t>
            </a:r>
            <a:endParaRPr lang="en-US" sz="2800" dirty="0">
              <a:solidFill>
                <a:srgbClr val="0032FA"/>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18218"/>
          <a:stretch/>
        </p:blipFill>
        <p:spPr>
          <a:xfrm>
            <a:off x="6657976" y="1665369"/>
            <a:ext cx="4695824" cy="3911433"/>
          </a:xfrm>
          <a:prstGeom prst="rect">
            <a:avLst/>
          </a:prstGeom>
        </p:spPr>
      </p:pic>
      <p:sp>
        <p:nvSpPr>
          <p:cNvPr id="5" name="TextBox 4"/>
          <p:cNvSpPr txBox="1"/>
          <p:nvPr/>
        </p:nvSpPr>
        <p:spPr>
          <a:xfrm>
            <a:off x="6057900" y="5734050"/>
            <a:ext cx="5905500" cy="461665"/>
          </a:xfrm>
          <a:prstGeom prst="rect">
            <a:avLst/>
          </a:prstGeom>
          <a:noFill/>
        </p:spPr>
        <p:txBody>
          <a:bodyPr wrap="square" rtlCol="0">
            <a:spAutoFit/>
          </a:bodyPr>
          <a:lstStyle/>
          <a:p>
            <a:r>
              <a:rPr lang="en-US" sz="2400" dirty="0" smtClean="0">
                <a:solidFill>
                  <a:srgbClr val="0032FA"/>
                </a:solidFill>
                <a:latin typeface="Arial" panose="020B0604020202020204" pitchFamily="34" charset="0"/>
                <a:cs typeface="Arial" panose="020B0604020202020204" pitchFamily="34" charset="0"/>
              </a:rPr>
              <a:t>Blue Origin’s New Glenn (in development)</a:t>
            </a:r>
            <a:endParaRPr lang="en-US" sz="2400" dirty="0">
              <a:solidFill>
                <a:srgbClr val="0032FA"/>
              </a:solidFill>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fld id="{93865E48-1284-427B-A9A5-D477782D8E00}" type="slidenum">
              <a:rPr lang="en-US" smtClean="0"/>
              <a:t>39</a:t>
            </a:fld>
            <a:endParaRPr lang="en-US"/>
          </a:p>
        </p:txBody>
      </p:sp>
    </p:spTree>
    <p:extLst>
      <p:ext uri="{BB962C8B-B14F-4D97-AF65-F5344CB8AC3E}">
        <p14:creationId xmlns:p14="http://schemas.microsoft.com/office/powerpoint/2010/main" val="18718421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1594104" y="104523"/>
            <a:ext cx="7162800" cy="1015663"/>
          </a:xfrm>
          <a:prstGeom prst="rect">
            <a:avLst/>
          </a:prstGeom>
          <a:noFill/>
          <a:ln w="9525">
            <a:noFill/>
            <a:miter lim="800000"/>
            <a:headEnd/>
            <a:tailEnd/>
          </a:ln>
        </p:spPr>
        <p:txBody>
          <a:bodyPr wrap="square">
            <a:spAutoFit/>
          </a:bodyPr>
          <a:lstStyle/>
          <a:p>
            <a:pPr algn="ctr"/>
            <a:r>
              <a:rPr lang="en-US" sz="3600" dirty="0" smtClean="0">
                <a:solidFill>
                  <a:srgbClr val="0032FA"/>
                </a:solidFill>
              </a:rPr>
              <a:t>Astronaut Health in Space</a:t>
            </a:r>
            <a:endParaRPr lang="en-US" sz="3600" dirty="0">
              <a:solidFill>
                <a:srgbClr val="0032FA"/>
              </a:solidFill>
            </a:endParaRPr>
          </a:p>
          <a:p>
            <a:pPr algn="ctr"/>
            <a:r>
              <a:rPr lang="en-US" sz="2400" dirty="0"/>
              <a:t> </a:t>
            </a:r>
            <a:r>
              <a:rPr lang="en-US" sz="2400" dirty="0" smtClean="0"/>
              <a:t> </a:t>
            </a:r>
          </a:p>
        </p:txBody>
      </p:sp>
      <p:sp>
        <p:nvSpPr>
          <p:cNvPr id="9" name="TextBox 8"/>
          <p:cNvSpPr txBox="1"/>
          <p:nvPr/>
        </p:nvSpPr>
        <p:spPr>
          <a:xfrm>
            <a:off x="1014984" y="1376218"/>
            <a:ext cx="10277856" cy="4745915"/>
          </a:xfrm>
          <a:prstGeom prst="rect">
            <a:avLst/>
          </a:prstGeom>
          <a:noFill/>
        </p:spPr>
        <p:txBody>
          <a:bodyPr wrap="square" rtlCol="0">
            <a:spAutoFit/>
          </a:bodyPr>
          <a:lstStyle/>
          <a:p>
            <a:pPr>
              <a:lnSpc>
                <a:spcPct val="90000"/>
              </a:lnSpc>
            </a:pPr>
            <a:r>
              <a:rPr lang="en-US" sz="2800" dirty="0">
                <a:latin typeface="Calibri" pitchFamily="34" charset="0"/>
              </a:rPr>
              <a:t>Beyond funding, </a:t>
            </a:r>
            <a:r>
              <a:rPr lang="en-US" sz="2800" dirty="0" smtClean="0">
                <a:latin typeface="Calibri" pitchFamily="34" charset="0"/>
              </a:rPr>
              <a:t>the </a:t>
            </a:r>
            <a:r>
              <a:rPr lang="en-US" sz="2800" dirty="0">
                <a:latin typeface="Calibri" pitchFamily="34" charset="0"/>
              </a:rPr>
              <a:t>largest problem that </a:t>
            </a:r>
            <a:r>
              <a:rPr lang="en-US" sz="2800" dirty="0" smtClean="0">
                <a:latin typeface="Calibri" pitchFamily="34" charset="0"/>
              </a:rPr>
              <a:t>needs </a:t>
            </a:r>
            <a:r>
              <a:rPr lang="en-US" sz="2800" dirty="0">
                <a:latin typeface="Calibri" pitchFamily="34" charset="0"/>
              </a:rPr>
              <a:t>to be studied to get humans to </a:t>
            </a:r>
            <a:r>
              <a:rPr lang="en-US" sz="2800" dirty="0" smtClean="0">
                <a:latin typeface="Calibri" pitchFamily="34" charset="0"/>
              </a:rPr>
              <a:t>Mars is human health issues.</a:t>
            </a:r>
          </a:p>
          <a:p>
            <a:pPr>
              <a:lnSpc>
                <a:spcPct val="90000"/>
              </a:lnSpc>
            </a:pPr>
            <a:endParaRPr lang="en-US" sz="2800" dirty="0">
              <a:latin typeface="Calibri" pitchFamily="34" charset="0"/>
            </a:endParaRPr>
          </a:p>
          <a:p>
            <a:pPr>
              <a:lnSpc>
                <a:spcPct val="90000"/>
              </a:lnSpc>
            </a:pPr>
            <a:r>
              <a:rPr lang="en-US" sz="2800" dirty="0" smtClean="0">
                <a:solidFill>
                  <a:srgbClr val="FF0000"/>
                </a:solidFill>
                <a:latin typeface="Calibri" pitchFamily="34" charset="0"/>
              </a:rPr>
              <a:t>Weightlessness</a:t>
            </a:r>
          </a:p>
          <a:p>
            <a:pPr>
              <a:lnSpc>
                <a:spcPct val="90000"/>
              </a:lnSpc>
            </a:pPr>
            <a:endParaRPr lang="en-US" sz="2800" dirty="0">
              <a:solidFill>
                <a:srgbClr val="FF0000"/>
              </a:solidFill>
              <a:latin typeface="Calibri" pitchFamily="34" charset="0"/>
            </a:endParaRPr>
          </a:p>
          <a:p>
            <a:pPr>
              <a:lnSpc>
                <a:spcPct val="90000"/>
              </a:lnSpc>
            </a:pPr>
            <a:r>
              <a:rPr lang="en-US" sz="2800" dirty="0" smtClean="0">
                <a:solidFill>
                  <a:srgbClr val="FF0000"/>
                </a:solidFill>
                <a:latin typeface="Calibri" pitchFamily="34" charset="0"/>
              </a:rPr>
              <a:t>Radiation</a:t>
            </a:r>
            <a:endParaRPr lang="en-US" sz="2800" dirty="0">
              <a:solidFill>
                <a:srgbClr val="FF0000"/>
              </a:solidFill>
              <a:latin typeface="Calibri" pitchFamily="34" charset="0"/>
            </a:endParaRPr>
          </a:p>
          <a:p>
            <a:pPr>
              <a:lnSpc>
                <a:spcPct val="90000"/>
              </a:lnSpc>
            </a:pPr>
            <a:endParaRPr lang="en-US" sz="2800" dirty="0">
              <a:latin typeface="Calibri" pitchFamily="34" charset="0"/>
            </a:endParaRPr>
          </a:p>
          <a:p>
            <a:pPr>
              <a:lnSpc>
                <a:spcPct val="90000"/>
              </a:lnSpc>
            </a:pPr>
            <a:r>
              <a:rPr lang="en-US" sz="2800" dirty="0" smtClean="0">
                <a:latin typeface="Calibri" pitchFamily="34" charset="0"/>
              </a:rPr>
              <a:t>Micrometeorites, </a:t>
            </a:r>
          </a:p>
          <a:p>
            <a:pPr>
              <a:lnSpc>
                <a:spcPct val="90000"/>
              </a:lnSpc>
            </a:pPr>
            <a:endParaRPr lang="en-US" sz="2800" dirty="0">
              <a:latin typeface="Calibri" pitchFamily="34" charset="0"/>
            </a:endParaRPr>
          </a:p>
          <a:p>
            <a:pPr>
              <a:lnSpc>
                <a:spcPct val="90000"/>
              </a:lnSpc>
            </a:pPr>
            <a:r>
              <a:rPr lang="en-US" sz="2800" dirty="0" smtClean="0">
                <a:latin typeface="Calibri" pitchFamily="34" charset="0"/>
              </a:rPr>
              <a:t>Accidents</a:t>
            </a:r>
          </a:p>
          <a:p>
            <a:pPr>
              <a:lnSpc>
                <a:spcPct val="90000"/>
              </a:lnSpc>
            </a:pPr>
            <a:endParaRPr lang="en-US" sz="2800" dirty="0">
              <a:latin typeface="Calibri" pitchFamily="34" charset="0"/>
            </a:endParaRPr>
          </a:p>
          <a:p>
            <a:pPr>
              <a:lnSpc>
                <a:spcPct val="90000"/>
              </a:lnSpc>
            </a:pPr>
            <a:r>
              <a:rPr lang="en-US" sz="2800" dirty="0" smtClean="0">
                <a:latin typeface="Calibri" pitchFamily="34" charset="0"/>
              </a:rPr>
              <a:t>Psychological stress</a:t>
            </a:r>
            <a:endParaRPr lang="en-US" sz="28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4D0DDDF-B351-46C7-A0B9-022203FE0FC2}" type="slidenum">
              <a:rPr lang="en-US" smtClean="0"/>
              <a:t>4</a:t>
            </a:fld>
            <a:endParaRPr lang="en-US"/>
          </a:p>
        </p:txBody>
      </p:sp>
    </p:spTree>
    <p:extLst>
      <p:ext uri="{BB962C8B-B14F-4D97-AF65-F5344CB8AC3E}">
        <p14:creationId xmlns:p14="http://schemas.microsoft.com/office/powerpoint/2010/main" val="2098468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862584" y="360555"/>
            <a:ext cx="7162800" cy="1015663"/>
          </a:xfrm>
          <a:prstGeom prst="rect">
            <a:avLst/>
          </a:prstGeom>
          <a:noFill/>
          <a:ln w="9525">
            <a:noFill/>
            <a:miter lim="800000"/>
            <a:headEnd/>
            <a:tailEnd/>
          </a:ln>
        </p:spPr>
        <p:txBody>
          <a:bodyPr wrap="square">
            <a:spAutoFit/>
          </a:bodyPr>
          <a:lstStyle/>
          <a:p>
            <a:pPr algn="ctr"/>
            <a:r>
              <a:rPr lang="en-US" sz="3600" dirty="0" smtClean="0">
                <a:solidFill>
                  <a:srgbClr val="0066FF"/>
                </a:solidFill>
              </a:rPr>
              <a:t>Effects of Long Term Weightlessness</a:t>
            </a:r>
            <a:endParaRPr lang="en-US" sz="3600" dirty="0">
              <a:solidFill>
                <a:srgbClr val="0066FF"/>
              </a:solidFill>
            </a:endParaRPr>
          </a:p>
          <a:p>
            <a:pPr algn="ctr"/>
            <a:r>
              <a:rPr lang="en-US" sz="2400" dirty="0"/>
              <a:t> </a:t>
            </a:r>
            <a:r>
              <a:rPr lang="en-US" sz="2400" dirty="0" smtClean="0"/>
              <a:t> </a:t>
            </a:r>
          </a:p>
        </p:txBody>
      </p:sp>
      <p:sp>
        <p:nvSpPr>
          <p:cNvPr id="9" name="TextBox 8"/>
          <p:cNvSpPr txBox="1"/>
          <p:nvPr/>
        </p:nvSpPr>
        <p:spPr>
          <a:xfrm>
            <a:off x="1014984" y="1376218"/>
            <a:ext cx="7347966" cy="3693319"/>
          </a:xfrm>
          <a:prstGeom prst="rect">
            <a:avLst/>
          </a:prstGeom>
          <a:noFill/>
        </p:spPr>
        <p:txBody>
          <a:bodyPr wrap="square" rtlCol="0">
            <a:spAutoFit/>
          </a:bodyPr>
          <a:lstStyle/>
          <a:p>
            <a:pPr>
              <a:lnSpc>
                <a:spcPct val="90000"/>
              </a:lnSpc>
            </a:pPr>
            <a:r>
              <a:rPr lang="en-US" sz="2600" dirty="0" smtClean="0">
                <a:solidFill>
                  <a:srgbClr val="0032FA"/>
                </a:solidFill>
                <a:latin typeface="Calibri" pitchFamily="34" charset="0"/>
              </a:rPr>
              <a:t>Muscle atrophy</a:t>
            </a:r>
          </a:p>
          <a:p>
            <a:pPr>
              <a:lnSpc>
                <a:spcPct val="90000"/>
              </a:lnSpc>
            </a:pPr>
            <a:r>
              <a:rPr lang="en-US" sz="2600" dirty="0" smtClean="0">
                <a:solidFill>
                  <a:srgbClr val="0032FA"/>
                </a:solidFill>
                <a:latin typeface="Calibri" pitchFamily="34" charset="0"/>
              </a:rPr>
              <a:t>Deterioration </a:t>
            </a:r>
            <a:r>
              <a:rPr lang="en-US" sz="2600" dirty="0">
                <a:solidFill>
                  <a:srgbClr val="0032FA"/>
                </a:solidFill>
                <a:latin typeface="Calibri" pitchFamily="34" charset="0"/>
              </a:rPr>
              <a:t>of the skeleton </a:t>
            </a:r>
            <a:endParaRPr lang="en-US" sz="2600" dirty="0" smtClean="0">
              <a:solidFill>
                <a:srgbClr val="0032FA"/>
              </a:solidFill>
              <a:latin typeface="Calibri" pitchFamily="34" charset="0"/>
            </a:endParaRPr>
          </a:p>
          <a:p>
            <a:pPr>
              <a:lnSpc>
                <a:spcPct val="90000"/>
              </a:lnSpc>
            </a:pPr>
            <a:r>
              <a:rPr lang="en-US" sz="2600" dirty="0" smtClean="0">
                <a:solidFill>
                  <a:srgbClr val="0032FA"/>
                </a:solidFill>
                <a:latin typeface="Calibri" pitchFamily="34" charset="0"/>
              </a:rPr>
              <a:t>Slowing </a:t>
            </a:r>
            <a:r>
              <a:rPr lang="en-US" sz="2600" dirty="0">
                <a:solidFill>
                  <a:srgbClr val="0032FA"/>
                </a:solidFill>
                <a:latin typeface="Calibri" pitchFamily="34" charset="0"/>
              </a:rPr>
              <a:t>of cardiovascular system </a:t>
            </a:r>
            <a:r>
              <a:rPr lang="en-US" sz="2600" dirty="0" smtClean="0">
                <a:solidFill>
                  <a:srgbClr val="0032FA"/>
                </a:solidFill>
                <a:latin typeface="Calibri" pitchFamily="34" charset="0"/>
              </a:rPr>
              <a:t>functions Decreased </a:t>
            </a:r>
            <a:r>
              <a:rPr lang="en-US" sz="2600" dirty="0">
                <a:solidFill>
                  <a:srgbClr val="0032FA"/>
                </a:solidFill>
                <a:latin typeface="Calibri" pitchFamily="34" charset="0"/>
              </a:rPr>
              <a:t>production of red blood </a:t>
            </a:r>
            <a:r>
              <a:rPr lang="en-US" sz="2600" dirty="0" smtClean="0">
                <a:solidFill>
                  <a:srgbClr val="0032FA"/>
                </a:solidFill>
                <a:latin typeface="Calibri" pitchFamily="34" charset="0"/>
              </a:rPr>
              <a:t>cells </a:t>
            </a:r>
          </a:p>
          <a:p>
            <a:pPr>
              <a:lnSpc>
                <a:spcPct val="90000"/>
              </a:lnSpc>
            </a:pPr>
            <a:r>
              <a:rPr lang="en-US" sz="2600" dirty="0" smtClean="0">
                <a:solidFill>
                  <a:srgbClr val="0032FA"/>
                </a:solidFill>
                <a:latin typeface="Calibri" pitchFamily="34" charset="0"/>
              </a:rPr>
              <a:t>Balance disorders </a:t>
            </a:r>
          </a:p>
          <a:p>
            <a:pPr>
              <a:lnSpc>
                <a:spcPct val="90000"/>
              </a:lnSpc>
            </a:pPr>
            <a:r>
              <a:rPr lang="en-US" sz="2600" dirty="0" smtClean="0">
                <a:solidFill>
                  <a:srgbClr val="0032FA"/>
                </a:solidFill>
                <a:latin typeface="Calibri" pitchFamily="34" charset="0"/>
              </a:rPr>
              <a:t>Vison changes</a:t>
            </a:r>
          </a:p>
          <a:p>
            <a:pPr>
              <a:lnSpc>
                <a:spcPct val="90000"/>
              </a:lnSpc>
            </a:pPr>
            <a:r>
              <a:rPr lang="en-US" sz="2600" dirty="0" smtClean="0">
                <a:solidFill>
                  <a:srgbClr val="0032FA"/>
                </a:solidFill>
                <a:latin typeface="Calibri" pitchFamily="34" charset="0"/>
              </a:rPr>
              <a:t>Weakening </a:t>
            </a:r>
            <a:r>
              <a:rPr lang="en-US" sz="2600" dirty="0">
                <a:solidFill>
                  <a:srgbClr val="0032FA"/>
                </a:solidFill>
                <a:latin typeface="Calibri" pitchFamily="34" charset="0"/>
              </a:rPr>
              <a:t>of the immune </a:t>
            </a:r>
            <a:r>
              <a:rPr lang="en-US" sz="2600" dirty="0" smtClean="0">
                <a:solidFill>
                  <a:srgbClr val="0032FA"/>
                </a:solidFill>
                <a:latin typeface="Calibri" pitchFamily="34" charset="0"/>
              </a:rPr>
              <a:t>system </a:t>
            </a:r>
          </a:p>
          <a:p>
            <a:pPr>
              <a:lnSpc>
                <a:spcPct val="90000"/>
              </a:lnSpc>
            </a:pPr>
            <a:r>
              <a:rPr lang="en-US" sz="2600" dirty="0" smtClean="0">
                <a:solidFill>
                  <a:srgbClr val="0032FA"/>
                </a:solidFill>
                <a:latin typeface="Calibri" pitchFamily="34" charset="0"/>
              </a:rPr>
              <a:t>Loss </a:t>
            </a:r>
            <a:r>
              <a:rPr lang="en-US" sz="2600" dirty="0">
                <a:solidFill>
                  <a:srgbClr val="0032FA"/>
                </a:solidFill>
                <a:latin typeface="Calibri" pitchFamily="34" charset="0"/>
              </a:rPr>
              <a:t>of body </a:t>
            </a:r>
            <a:r>
              <a:rPr lang="en-US" sz="2600" dirty="0" smtClean="0">
                <a:solidFill>
                  <a:srgbClr val="0032FA"/>
                </a:solidFill>
                <a:latin typeface="Calibri" pitchFamily="34" charset="0"/>
              </a:rPr>
              <a:t>mass</a:t>
            </a:r>
          </a:p>
          <a:p>
            <a:pPr>
              <a:lnSpc>
                <a:spcPct val="90000"/>
              </a:lnSpc>
            </a:pPr>
            <a:r>
              <a:rPr lang="en-US" sz="2600" dirty="0" smtClean="0">
                <a:solidFill>
                  <a:srgbClr val="0032FA"/>
                </a:solidFill>
                <a:latin typeface="Calibri" pitchFamily="34" charset="0"/>
              </a:rPr>
              <a:t>Sleep disturbance</a:t>
            </a:r>
          </a:p>
          <a:p>
            <a:pPr>
              <a:lnSpc>
                <a:spcPct val="90000"/>
              </a:lnSpc>
            </a:pPr>
            <a:r>
              <a:rPr lang="en-US" sz="2600" dirty="0" smtClean="0">
                <a:solidFill>
                  <a:srgbClr val="0032FA"/>
                </a:solidFill>
                <a:latin typeface="Calibri" pitchFamily="34" charset="0"/>
              </a:rPr>
              <a:t>Excess flatulence</a:t>
            </a:r>
            <a:r>
              <a:rPr lang="en-US" sz="2600" dirty="0" smtClean="0">
                <a:solidFill>
                  <a:srgbClr val="0032FA"/>
                </a:solidFill>
                <a:latin typeface="Arial" panose="020B0604020202020204" pitchFamily="34" charset="0"/>
                <a:cs typeface="Arial" panose="020B0604020202020204" pitchFamily="34" charset="0"/>
              </a:rPr>
              <a:t> </a:t>
            </a:r>
          </a:p>
        </p:txBody>
      </p:sp>
      <p:sp>
        <p:nvSpPr>
          <p:cNvPr id="3" name="Slide Number Placeholder 2"/>
          <p:cNvSpPr>
            <a:spLocks noGrp="1"/>
          </p:cNvSpPr>
          <p:nvPr>
            <p:ph type="sldNum" sz="quarter" idx="12"/>
          </p:nvPr>
        </p:nvSpPr>
        <p:spPr/>
        <p:txBody>
          <a:bodyPr/>
          <a:lstStyle/>
          <a:p>
            <a:fld id="{A4D0DDDF-B351-46C7-A0B9-022203FE0FC2}" type="slidenum">
              <a:rPr lang="en-US" smtClean="0"/>
              <a:t>5</a:t>
            </a:fld>
            <a:endParaRPr lang="en-US"/>
          </a:p>
        </p:txBody>
      </p:sp>
      <p:pic>
        <p:nvPicPr>
          <p:cNvPr id="5" name="Picture 4"/>
          <p:cNvPicPr>
            <a:picLocks noChangeAspect="1"/>
          </p:cNvPicPr>
          <p:nvPr/>
        </p:nvPicPr>
        <p:blipFill>
          <a:blip r:embed="rId2"/>
          <a:stretch>
            <a:fillRect/>
          </a:stretch>
        </p:blipFill>
        <p:spPr>
          <a:xfrm>
            <a:off x="8025384" y="298450"/>
            <a:ext cx="3390900" cy="6057900"/>
          </a:xfrm>
          <a:prstGeom prst="rect">
            <a:avLst/>
          </a:prstGeom>
        </p:spPr>
      </p:pic>
      <p:pic>
        <p:nvPicPr>
          <p:cNvPr id="7" name="Picture 6"/>
          <p:cNvPicPr>
            <a:picLocks noChangeAspect="1"/>
          </p:cNvPicPr>
          <p:nvPr/>
        </p:nvPicPr>
        <p:blipFill>
          <a:blip r:embed="rId3"/>
          <a:stretch>
            <a:fillRect/>
          </a:stretch>
        </p:blipFill>
        <p:spPr>
          <a:xfrm>
            <a:off x="4133849" y="4056743"/>
            <a:ext cx="3693795" cy="2664732"/>
          </a:xfrm>
          <a:prstGeom prst="rect">
            <a:avLst/>
          </a:prstGeom>
        </p:spPr>
      </p:pic>
    </p:spTree>
    <p:extLst>
      <p:ext uri="{BB962C8B-B14F-4D97-AF65-F5344CB8AC3E}">
        <p14:creationId xmlns:p14="http://schemas.microsoft.com/office/powerpoint/2010/main" val="71025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304801" y="360555"/>
            <a:ext cx="4743450" cy="1015663"/>
          </a:xfrm>
          <a:prstGeom prst="rect">
            <a:avLst/>
          </a:prstGeom>
          <a:noFill/>
          <a:ln w="9525">
            <a:noFill/>
            <a:miter lim="800000"/>
            <a:headEnd/>
            <a:tailEnd/>
          </a:ln>
        </p:spPr>
        <p:txBody>
          <a:bodyPr wrap="square">
            <a:spAutoFit/>
          </a:bodyPr>
          <a:lstStyle/>
          <a:p>
            <a:pPr algn="ctr"/>
            <a:r>
              <a:rPr lang="en-US" sz="3600" dirty="0" smtClean="0">
                <a:solidFill>
                  <a:srgbClr val="0032FA"/>
                </a:solidFill>
              </a:rPr>
              <a:t> </a:t>
            </a:r>
            <a:endParaRPr lang="en-US" sz="3600" dirty="0">
              <a:solidFill>
                <a:srgbClr val="0032FA"/>
              </a:solidFill>
            </a:endParaRPr>
          </a:p>
          <a:p>
            <a:pPr algn="ctr"/>
            <a:r>
              <a:rPr lang="en-US" sz="2400" dirty="0"/>
              <a:t> </a:t>
            </a:r>
            <a:r>
              <a:rPr lang="en-US" sz="2400" dirty="0" smtClean="0"/>
              <a:t> </a:t>
            </a:r>
          </a:p>
        </p:txBody>
      </p:sp>
      <p:sp>
        <p:nvSpPr>
          <p:cNvPr id="9" name="TextBox 8"/>
          <p:cNvSpPr txBox="1"/>
          <p:nvPr/>
        </p:nvSpPr>
        <p:spPr>
          <a:xfrm>
            <a:off x="1014984" y="1376218"/>
            <a:ext cx="3795141" cy="3970318"/>
          </a:xfrm>
          <a:prstGeom prst="rect">
            <a:avLst/>
          </a:prstGeom>
          <a:noFill/>
        </p:spPr>
        <p:txBody>
          <a:bodyPr wrap="square" rtlCol="0">
            <a:spAutoFit/>
          </a:bodyPr>
          <a:lstStyle/>
          <a:p>
            <a:pPr>
              <a:lnSpc>
                <a:spcPct val="90000"/>
              </a:lnSpc>
            </a:pPr>
            <a:r>
              <a:rPr lang="en-US" sz="2800" dirty="0" smtClean="0">
                <a:solidFill>
                  <a:srgbClr val="0032FA"/>
                </a:solidFill>
                <a:latin typeface="Arial" panose="020B0604020202020204" pitchFamily="34" charset="0"/>
                <a:cs typeface="Arial" panose="020B0604020202020204" pitchFamily="34" charset="0"/>
              </a:rPr>
              <a:t>Muscular atrophy</a:t>
            </a:r>
          </a:p>
          <a:p>
            <a:pPr>
              <a:lnSpc>
                <a:spcPct val="90000"/>
              </a:lnSpc>
            </a:pPr>
            <a:endParaRPr lang="en-US" sz="2800" dirty="0">
              <a:solidFill>
                <a:srgbClr val="0032FA"/>
              </a:solidFill>
              <a:latin typeface="Arial" panose="020B0604020202020204" pitchFamily="34" charset="0"/>
              <a:cs typeface="Arial" panose="020B0604020202020204" pitchFamily="34" charset="0"/>
            </a:endParaRPr>
          </a:p>
          <a:p>
            <a:pPr>
              <a:lnSpc>
                <a:spcPct val="90000"/>
              </a:lnSpc>
            </a:pPr>
            <a:endParaRPr lang="en-US" sz="2800" dirty="0" smtClean="0">
              <a:solidFill>
                <a:srgbClr val="0032FA"/>
              </a:solidFill>
              <a:latin typeface="Arial" panose="020B0604020202020204" pitchFamily="34" charset="0"/>
              <a:cs typeface="Arial" panose="020B0604020202020204" pitchFamily="34" charset="0"/>
            </a:endParaRPr>
          </a:p>
          <a:p>
            <a:pPr>
              <a:lnSpc>
                <a:spcPct val="90000"/>
              </a:lnSpc>
            </a:pPr>
            <a:endParaRPr lang="en-US" sz="2800" dirty="0">
              <a:solidFill>
                <a:srgbClr val="0032FA"/>
              </a:solidFill>
              <a:latin typeface="Arial" panose="020B0604020202020204" pitchFamily="34" charset="0"/>
              <a:cs typeface="Arial" panose="020B0604020202020204" pitchFamily="34" charset="0"/>
            </a:endParaRPr>
          </a:p>
          <a:p>
            <a:pPr>
              <a:lnSpc>
                <a:spcPct val="90000"/>
              </a:lnSpc>
            </a:pPr>
            <a:endParaRPr lang="en-US" sz="2800" dirty="0" smtClean="0">
              <a:solidFill>
                <a:srgbClr val="0032FA"/>
              </a:solidFill>
              <a:latin typeface="Arial" panose="020B0604020202020204" pitchFamily="34" charset="0"/>
              <a:cs typeface="Arial" panose="020B0604020202020204" pitchFamily="34" charset="0"/>
            </a:endParaRPr>
          </a:p>
          <a:p>
            <a:pPr>
              <a:lnSpc>
                <a:spcPct val="90000"/>
              </a:lnSpc>
            </a:pPr>
            <a:endParaRPr lang="en-US" sz="2800" dirty="0">
              <a:solidFill>
                <a:srgbClr val="0032FA"/>
              </a:solidFill>
              <a:latin typeface="Arial" panose="020B0604020202020204" pitchFamily="34" charset="0"/>
              <a:cs typeface="Arial" panose="020B0604020202020204" pitchFamily="34" charset="0"/>
            </a:endParaRPr>
          </a:p>
          <a:p>
            <a:pPr>
              <a:lnSpc>
                <a:spcPct val="90000"/>
              </a:lnSpc>
            </a:pPr>
            <a:endParaRPr lang="en-US" sz="2800" dirty="0" smtClean="0">
              <a:solidFill>
                <a:srgbClr val="0032FA"/>
              </a:solidFill>
              <a:latin typeface="Arial" panose="020B0604020202020204" pitchFamily="34" charset="0"/>
              <a:cs typeface="Arial" panose="020B0604020202020204" pitchFamily="34" charset="0"/>
            </a:endParaRPr>
          </a:p>
          <a:p>
            <a:pPr>
              <a:lnSpc>
                <a:spcPct val="90000"/>
              </a:lnSpc>
            </a:pPr>
            <a:endParaRPr lang="en-US" sz="2800" dirty="0">
              <a:solidFill>
                <a:srgbClr val="0032FA"/>
              </a:solidFill>
              <a:latin typeface="Arial" panose="020B0604020202020204" pitchFamily="34" charset="0"/>
              <a:cs typeface="Arial" panose="020B0604020202020204" pitchFamily="34" charset="0"/>
            </a:endParaRPr>
          </a:p>
          <a:p>
            <a:pPr>
              <a:lnSpc>
                <a:spcPct val="90000"/>
              </a:lnSpc>
            </a:pPr>
            <a:endParaRPr lang="en-US" sz="2800" dirty="0" smtClean="0">
              <a:solidFill>
                <a:srgbClr val="0032FA"/>
              </a:solidFill>
              <a:latin typeface="Arial" panose="020B0604020202020204" pitchFamily="34" charset="0"/>
              <a:cs typeface="Arial" panose="020B0604020202020204" pitchFamily="34" charset="0"/>
            </a:endParaRPr>
          </a:p>
          <a:p>
            <a:pPr>
              <a:lnSpc>
                <a:spcPct val="90000"/>
              </a:lnSpc>
            </a:pPr>
            <a:r>
              <a:rPr lang="en-US" sz="2800" dirty="0" smtClean="0">
                <a:solidFill>
                  <a:srgbClr val="0032FA"/>
                </a:solidFill>
                <a:latin typeface="Arial" panose="020B0604020202020204" pitchFamily="34" charset="0"/>
                <a:cs typeface="Arial" panose="020B0604020202020204" pitchFamily="34" charset="0"/>
              </a:rPr>
              <a:t>Bone loss</a:t>
            </a:r>
            <a:endParaRPr lang="en-US" sz="2800" dirty="0">
              <a:solidFill>
                <a:srgbClr val="0032FA"/>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4D0DDDF-B351-46C7-A0B9-022203FE0FC2}" type="slidenum">
              <a:rPr lang="en-US" smtClean="0"/>
              <a:t>6</a:t>
            </a:fld>
            <a:endParaRPr lang="en-US"/>
          </a:p>
        </p:txBody>
      </p:sp>
      <p:pic>
        <p:nvPicPr>
          <p:cNvPr id="6" name="Picture 5"/>
          <p:cNvPicPr>
            <a:picLocks noChangeAspect="1"/>
          </p:cNvPicPr>
          <p:nvPr/>
        </p:nvPicPr>
        <p:blipFill>
          <a:blip r:embed="rId2"/>
          <a:stretch>
            <a:fillRect/>
          </a:stretch>
        </p:blipFill>
        <p:spPr>
          <a:xfrm>
            <a:off x="5276850" y="252340"/>
            <a:ext cx="5991225" cy="3320850"/>
          </a:xfrm>
          <a:prstGeom prst="rect">
            <a:avLst/>
          </a:prstGeom>
        </p:spPr>
      </p:pic>
      <p:pic>
        <p:nvPicPr>
          <p:cNvPr id="7" name="Picture 6"/>
          <p:cNvPicPr>
            <a:picLocks noChangeAspect="1"/>
          </p:cNvPicPr>
          <p:nvPr/>
        </p:nvPicPr>
        <p:blipFill>
          <a:blip r:embed="rId3"/>
          <a:stretch>
            <a:fillRect/>
          </a:stretch>
        </p:blipFill>
        <p:spPr>
          <a:xfrm>
            <a:off x="5268148" y="3829050"/>
            <a:ext cx="5999927" cy="2892425"/>
          </a:xfrm>
          <a:prstGeom prst="rect">
            <a:avLst/>
          </a:prstGeom>
        </p:spPr>
      </p:pic>
    </p:spTree>
    <p:extLst>
      <p:ext uri="{BB962C8B-B14F-4D97-AF65-F5344CB8AC3E}">
        <p14:creationId xmlns:p14="http://schemas.microsoft.com/office/powerpoint/2010/main" val="1769071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862584" y="360555"/>
            <a:ext cx="7162800" cy="1015663"/>
          </a:xfrm>
          <a:prstGeom prst="rect">
            <a:avLst/>
          </a:prstGeom>
          <a:noFill/>
          <a:ln w="9525">
            <a:noFill/>
            <a:miter lim="800000"/>
            <a:headEnd/>
            <a:tailEnd/>
          </a:ln>
        </p:spPr>
        <p:txBody>
          <a:bodyPr wrap="square">
            <a:spAutoFit/>
          </a:bodyPr>
          <a:lstStyle/>
          <a:p>
            <a:pPr algn="ctr"/>
            <a:r>
              <a:rPr lang="en-US" sz="3600" dirty="0" smtClean="0">
                <a:solidFill>
                  <a:srgbClr val="0032FA"/>
                </a:solidFill>
              </a:rPr>
              <a:t>“Fixing” Weightlessness</a:t>
            </a:r>
            <a:endParaRPr lang="en-US" sz="3600" dirty="0">
              <a:solidFill>
                <a:srgbClr val="0032FA"/>
              </a:solidFill>
            </a:endParaRPr>
          </a:p>
          <a:p>
            <a:pPr algn="ctr"/>
            <a:r>
              <a:rPr lang="en-US" sz="2400" dirty="0"/>
              <a:t> </a:t>
            </a:r>
            <a:r>
              <a:rPr lang="en-US" sz="2400" dirty="0" smtClean="0"/>
              <a:t> </a:t>
            </a:r>
          </a:p>
        </p:txBody>
      </p:sp>
      <p:sp>
        <p:nvSpPr>
          <p:cNvPr id="9" name="TextBox 8"/>
          <p:cNvSpPr txBox="1"/>
          <p:nvPr/>
        </p:nvSpPr>
        <p:spPr>
          <a:xfrm>
            <a:off x="1014984" y="1376218"/>
            <a:ext cx="7347966" cy="1255728"/>
          </a:xfrm>
          <a:prstGeom prst="rect">
            <a:avLst/>
          </a:prstGeom>
          <a:noFill/>
        </p:spPr>
        <p:txBody>
          <a:bodyPr wrap="square" rtlCol="0">
            <a:spAutoFit/>
          </a:bodyPr>
          <a:lstStyle/>
          <a:p>
            <a:pPr>
              <a:lnSpc>
                <a:spcPct val="90000"/>
              </a:lnSpc>
            </a:pPr>
            <a:r>
              <a:rPr lang="en-US" sz="2800" dirty="0" smtClean="0">
                <a:solidFill>
                  <a:srgbClr val="0032FA"/>
                </a:solidFill>
                <a:latin typeface="Arial" panose="020B0604020202020204" pitchFamily="34" charset="0"/>
                <a:cs typeface="Arial" panose="020B0604020202020204" pitchFamily="34" charset="0"/>
              </a:rPr>
              <a:t>Rotating the spacecraft on a tether connected to a booster rocket stage to create artificial gravity may be needed.</a:t>
            </a:r>
            <a:endParaRPr lang="en-US" sz="2800" dirty="0">
              <a:solidFill>
                <a:srgbClr val="0032FA"/>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A4D0DDDF-B351-46C7-A0B9-022203FE0FC2}" type="slidenum">
              <a:rPr lang="en-US" smtClean="0"/>
              <a:t>7</a:t>
            </a:fld>
            <a:endParaRPr lang="en-US"/>
          </a:p>
        </p:txBody>
      </p:sp>
      <p:pic>
        <p:nvPicPr>
          <p:cNvPr id="4" name="Picture 3"/>
          <p:cNvPicPr>
            <a:picLocks noChangeAspect="1"/>
          </p:cNvPicPr>
          <p:nvPr/>
        </p:nvPicPr>
        <p:blipFill>
          <a:blip r:embed="rId2"/>
          <a:stretch>
            <a:fillRect/>
          </a:stretch>
        </p:blipFill>
        <p:spPr>
          <a:xfrm>
            <a:off x="8582231" y="879345"/>
            <a:ext cx="2922064" cy="3873629"/>
          </a:xfrm>
          <a:prstGeom prst="rect">
            <a:avLst/>
          </a:prstGeom>
        </p:spPr>
      </p:pic>
    </p:spTree>
    <p:extLst>
      <p:ext uri="{BB962C8B-B14F-4D97-AF65-F5344CB8AC3E}">
        <p14:creationId xmlns:p14="http://schemas.microsoft.com/office/powerpoint/2010/main" val="2387127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81583" y="349637"/>
            <a:ext cx="6176391" cy="1015663"/>
          </a:xfrm>
          <a:prstGeom prst="rect">
            <a:avLst/>
          </a:prstGeom>
          <a:noFill/>
          <a:ln w="9525">
            <a:noFill/>
            <a:miter lim="800000"/>
            <a:headEnd/>
            <a:tailEnd/>
          </a:ln>
        </p:spPr>
        <p:txBody>
          <a:bodyPr wrap="square">
            <a:spAutoFit/>
          </a:bodyPr>
          <a:lstStyle/>
          <a:p>
            <a:pPr algn="ctr"/>
            <a:r>
              <a:rPr lang="en-US" sz="3600" dirty="0" smtClean="0">
                <a:solidFill>
                  <a:srgbClr val="0032FA"/>
                </a:solidFill>
              </a:rPr>
              <a:t>Radiation Exposure in Space</a:t>
            </a:r>
            <a:endParaRPr lang="en-US" sz="3600" dirty="0">
              <a:solidFill>
                <a:srgbClr val="0032FA"/>
              </a:solidFill>
            </a:endParaRPr>
          </a:p>
          <a:p>
            <a:pPr algn="ctr"/>
            <a:r>
              <a:rPr lang="en-US" sz="2400" dirty="0"/>
              <a:t> </a:t>
            </a:r>
            <a:r>
              <a:rPr lang="en-US" sz="2400" dirty="0" smtClean="0"/>
              <a:t> </a:t>
            </a:r>
          </a:p>
        </p:txBody>
      </p:sp>
      <p:sp>
        <p:nvSpPr>
          <p:cNvPr id="9" name="TextBox 8"/>
          <p:cNvSpPr txBox="1"/>
          <p:nvPr/>
        </p:nvSpPr>
        <p:spPr>
          <a:xfrm>
            <a:off x="371475" y="1376218"/>
            <a:ext cx="6507477" cy="5189113"/>
          </a:xfrm>
          <a:prstGeom prst="rect">
            <a:avLst/>
          </a:prstGeom>
          <a:noFill/>
        </p:spPr>
        <p:txBody>
          <a:bodyPr wrap="square" rtlCol="0">
            <a:spAutoFit/>
          </a:bodyPr>
          <a:lstStyle/>
          <a:p>
            <a:pPr>
              <a:lnSpc>
                <a:spcPct val="90000"/>
              </a:lnSpc>
            </a:pPr>
            <a:r>
              <a:rPr lang="en-US" sz="2400" dirty="0">
                <a:solidFill>
                  <a:srgbClr val="0032FA"/>
                </a:solidFill>
                <a:latin typeface="Arial" panose="020B0604020202020204" pitchFamily="34" charset="0"/>
              </a:rPr>
              <a:t>Based on calculations of </a:t>
            </a:r>
            <a:r>
              <a:rPr lang="en-US" sz="2400" dirty="0" smtClean="0">
                <a:solidFill>
                  <a:srgbClr val="0032FA"/>
                </a:solidFill>
                <a:latin typeface="Arial" panose="020B0604020202020204" pitchFamily="34" charset="0"/>
              </a:rPr>
              <a:t>radiation exposure during a 3 year round trip to Mars, </a:t>
            </a:r>
            <a:r>
              <a:rPr lang="en-US" sz="2400" dirty="0">
                <a:solidFill>
                  <a:srgbClr val="0032FA"/>
                </a:solidFill>
                <a:latin typeface="Arial" panose="020B0604020202020204" pitchFamily="34" charset="0"/>
              </a:rPr>
              <a:t>as many as 5% of </a:t>
            </a:r>
            <a:r>
              <a:rPr lang="en-US" sz="2400" dirty="0" smtClean="0">
                <a:solidFill>
                  <a:srgbClr val="0032FA"/>
                </a:solidFill>
                <a:latin typeface="Arial" panose="020B0604020202020204" pitchFamily="34" charset="0"/>
              </a:rPr>
              <a:t>astronauts may die from radiation.  This includes 6 months to get there, 6 months to get back, and 2 years on Mars.</a:t>
            </a:r>
          </a:p>
          <a:p>
            <a:pPr>
              <a:lnSpc>
                <a:spcPct val="90000"/>
              </a:lnSpc>
            </a:pPr>
            <a:r>
              <a:rPr lang="en-US" sz="800" dirty="0" smtClean="0">
                <a:solidFill>
                  <a:srgbClr val="0032FA"/>
                </a:solidFill>
                <a:latin typeface="Arial" panose="020B0604020202020204" pitchFamily="34" charset="0"/>
              </a:rPr>
              <a:t> </a:t>
            </a:r>
          </a:p>
          <a:p>
            <a:pPr>
              <a:lnSpc>
                <a:spcPct val="90000"/>
              </a:lnSpc>
            </a:pPr>
            <a:r>
              <a:rPr lang="en-US" sz="2400" dirty="0" smtClean="0">
                <a:solidFill>
                  <a:srgbClr val="0032FA"/>
                </a:solidFill>
                <a:latin typeface="Arial" panose="020B0604020202020204" pitchFamily="34" charset="0"/>
              </a:rPr>
              <a:t>Negative effects include cancer, cataracts, brain damage, and death.</a:t>
            </a:r>
          </a:p>
          <a:p>
            <a:pPr>
              <a:lnSpc>
                <a:spcPct val="90000"/>
              </a:lnSpc>
            </a:pPr>
            <a:r>
              <a:rPr lang="en-US" sz="800" dirty="0" smtClean="0">
                <a:solidFill>
                  <a:srgbClr val="0032FA"/>
                </a:solidFill>
                <a:latin typeface="Arial" panose="020B0604020202020204" pitchFamily="34" charset="0"/>
              </a:rPr>
              <a:t> </a:t>
            </a:r>
            <a:endParaRPr lang="en-US" sz="800" dirty="0">
              <a:solidFill>
                <a:srgbClr val="0032FA"/>
              </a:solidFill>
              <a:latin typeface="Arial" panose="020B0604020202020204" pitchFamily="34" charset="0"/>
            </a:endParaRPr>
          </a:p>
          <a:p>
            <a:pPr>
              <a:lnSpc>
                <a:spcPct val="90000"/>
              </a:lnSpc>
            </a:pPr>
            <a:r>
              <a:rPr lang="en-US" sz="2400" dirty="0" smtClean="0">
                <a:solidFill>
                  <a:srgbClr val="0032FA"/>
                </a:solidFill>
                <a:latin typeface="Arial" panose="020B0604020202020204" pitchFamily="34" charset="0"/>
              </a:rPr>
              <a:t>Mitigation strategies include shielding and drugs.  Neither one seems practical now. </a:t>
            </a:r>
          </a:p>
          <a:p>
            <a:pPr>
              <a:lnSpc>
                <a:spcPct val="90000"/>
              </a:lnSpc>
            </a:pPr>
            <a:r>
              <a:rPr lang="en-US" sz="800" dirty="0" smtClean="0">
                <a:solidFill>
                  <a:srgbClr val="0032FA"/>
                </a:solidFill>
                <a:latin typeface="Arial" panose="020B0604020202020204" pitchFamily="34" charset="0"/>
              </a:rPr>
              <a:t> </a:t>
            </a:r>
            <a:endParaRPr lang="en-US" sz="800" dirty="0">
              <a:solidFill>
                <a:srgbClr val="0032FA"/>
              </a:solidFill>
              <a:latin typeface="Arial" panose="020B0604020202020204" pitchFamily="34" charset="0"/>
            </a:endParaRPr>
          </a:p>
          <a:p>
            <a:pPr>
              <a:lnSpc>
                <a:spcPct val="90000"/>
              </a:lnSpc>
            </a:pPr>
            <a:r>
              <a:rPr lang="en-US" sz="2400" dirty="0" smtClean="0">
                <a:solidFill>
                  <a:srgbClr val="0032FA"/>
                </a:solidFill>
                <a:latin typeface="Arial" panose="020B0604020202020204" pitchFamily="34" charset="0"/>
              </a:rPr>
              <a:t>A major solar eruption could cause enough radiation exposure to be lethal within hours if not adequately shielded.</a:t>
            </a:r>
          </a:p>
          <a:p>
            <a:pPr>
              <a:lnSpc>
                <a:spcPct val="90000"/>
              </a:lnSpc>
            </a:pPr>
            <a:r>
              <a:rPr lang="en-US" sz="800" dirty="0" smtClean="0">
                <a:solidFill>
                  <a:srgbClr val="0032FA"/>
                </a:solidFill>
                <a:latin typeface="Arial" panose="020B0604020202020204" pitchFamily="34" charset="0"/>
              </a:rPr>
              <a:t> </a:t>
            </a:r>
            <a:endParaRPr lang="en-US" sz="800" dirty="0">
              <a:solidFill>
                <a:srgbClr val="0032FA"/>
              </a:solidFill>
              <a:latin typeface="Arial" panose="020B0604020202020204" pitchFamily="34" charset="0"/>
            </a:endParaRPr>
          </a:p>
          <a:p>
            <a:pPr>
              <a:lnSpc>
                <a:spcPct val="90000"/>
              </a:lnSpc>
            </a:pPr>
            <a:r>
              <a:rPr lang="en-US" sz="2400" dirty="0" smtClean="0">
                <a:solidFill>
                  <a:srgbClr val="0032FA"/>
                </a:solidFill>
                <a:latin typeface="Arial" panose="020B0604020202020204" pitchFamily="34" charset="0"/>
              </a:rPr>
              <a:t>Travel to Mars is dangerous…  Once there, colonists will need to mostly stay underground.</a:t>
            </a:r>
            <a:endParaRPr lang="en-US" sz="2400" dirty="0" smtClean="0">
              <a:solidFill>
                <a:srgbClr val="0032FA"/>
              </a:solidFill>
              <a:latin typeface="Calibri" pitchFamily="34" charset="0"/>
            </a:endParaRPr>
          </a:p>
        </p:txBody>
      </p:sp>
      <p:sp>
        <p:nvSpPr>
          <p:cNvPr id="5" name="TextBox 4"/>
          <p:cNvSpPr txBox="1"/>
          <p:nvPr/>
        </p:nvSpPr>
        <p:spPr>
          <a:xfrm>
            <a:off x="7419975" y="6343650"/>
            <a:ext cx="4638675" cy="276999"/>
          </a:xfrm>
          <a:prstGeom prst="rect">
            <a:avLst/>
          </a:prstGeom>
          <a:noFill/>
        </p:spPr>
        <p:txBody>
          <a:bodyPr wrap="square" rtlCol="0">
            <a:spAutoFit/>
          </a:bodyPr>
          <a:lstStyle/>
          <a:p>
            <a:r>
              <a:rPr lang="en-US" sz="1200" dirty="0"/>
              <a:t>https://en.wikipedia.org/wiki/Health_threat_from_cosmic_rays</a:t>
            </a:r>
          </a:p>
        </p:txBody>
      </p:sp>
      <p:sp>
        <p:nvSpPr>
          <p:cNvPr id="3" name="Slide Number Placeholder 2"/>
          <p:cNvSpPr>
            <a:spLocks noGrp="1"/>
          </p:cNvSpPr>
          <p:nvPr>
            <p:ph type="sldNum" sz="quarter" idx="12"/>
          </p:nvPr>
        </p:nvSpPr>
        <p:spPr/>
        <p:txBody>
          <a:bodyPr/>
          <a:lstStyle/>
          <a:p>
            <a:fld id="{A4D0DDDF-B351-46C7-A0B9-022203FE0FC2}" type="slidenum">
              <a:rPr lang="en-US" smtClean="0"/>
              <a:t>8</a:t>
            </a:fld>
            <a:endParaRPr lang="en-US"/>
          </a:p>
        </p:txBody>
      </p:sp>
      <p:pic>
        <p:nvPicPr>
          <p:cNvPr id="6" name="Picture 5"/>
          <p:cNvPicPr>
            <a:picLocks noChangeAspect="1"/>
          </p:cNvPicPr>
          <p:nvPr/>
        </p:nvPicPr>
        <p:blipFill>
          <a:blip r:embed="rId2"/>
          <a:stretch>
            <a:fillRect/>
          </a:stretch>
        </p:blipFill>
        <p:spPr>
          <a:xfrm>
            <a:off x="6878952" y="306844"/>
            <a:ext cx="5250180" cy="5935980"/>
          </a:xfrm>
          <a:prstGeom prst="rect">
            <a:avLst/>
          </a:prstGeom>
        </p:spPr>
      </p:pic>
    </p:spTree>
    <p:extLst>
      <p:ext uri="{BB962C8B-B14F-4D97-AF65-F5344CB8AC3E}">
        <p14:creationId xmlns:p14="http://schemas.microsoft.com/office/powerpoint/2010/main" val="3066338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00025" y="349637"/>
            <a:ext cx="11572875" cy="707886"/>
          </a:xfrm>
          <a:prstGeom prst="rect">
            <a:avLst/>
          </a:prstGeom>
          <a:noFill/>
          <a:ln w="9525">
            <a:noFill/>
            <a:miter lim="800000"/>
            <a:headEnd/>
            <a:tailEnd/>
          </a:ln>
        </p:spPr>
        <p:txBody>
          <a:bodyPr wrap="square">
            <a:spAutoFit/>
          </a:bodyPr>
          <a:lstStyle/>
          <a:p>
            <a:pPr algn="ctr"/>
            <a:r>
              <a:rPr lang="en-US" sz="4000" dirty="0" smtClean="0">
                <a:solidFill>
                  <a:srgbClr val="0032FA"/>
                </a:solidFill>
              </a:rPr>
              <a:t>SpaceX Approach</a:t>
            </a:r>
            <a:r>
              <a:rPr lang="en-US" sz="4000" dirty="0"/>
              <a:t> </a:t>
            </a:r>
            <a:r>
              <a:rPr lang="en-US" sz="4000" dirty="0" smtClean="0"/>
              <a:t> </a:t>
            </a:r>
          </a:p>
        </p:txBody>
      </p:sp>
      <p:sp>
        <p:nvSpPr>
          <p:cNvPr id="9" name="TextBox 8"/>
          <p:cNvSpPr txBox="1"/>
          <p:nvPr/>
        </p:nvSpPr>
        <p:spPr>
          <a:xfrm>
            <a:off x="371476" y="1376218"/>
            <a:ext cx="6981824" cy="3970318"/>
          </a:xfrm>
          <a:prstGeom prst="rect">
            <a:avLst/>
          </a:prstGeom>
          <a:noFill/>
        </p:spPr>
        <p:txBody>
          <a:bodyPr wrap="square" rtlCol="0">
            <a:spAutoFit/>
          </a:bodyPr>
          <a:lstStyle/>
          <a:p>
            <a:pPr>
              <a:lnSpc>
                <a:spcPct val="90000"/>
              </a:lnSpc>
            </a:pPr>
            <a:r>
              <a:rPr lang="en-US" sz="2800" dirty="0" smtClean="0">
                <a:solidFill>
                  <a:srgbClr val="0032FA"/>
                </a:solidFill>
                <a:latin typeface="Arial" panose="020B0604020202020204" pitchFamily="34" charset="0"/>
              </a:rPr>
              <a:t>An alternative approach to mitigating both the effects of weightlessness and radiation exposure in space is to get to Mars much faster.  If the transit time to Mars could be reduced, for example, to 2 or 3 months, then both of these problems would be partly fixed.  This would require a new, more powerful propulsion system, such as the SpaceX ITS rocket, now in development.  </a:t>
            </a:r>
          </a:p>
        </p:txBody>
      </p:sp>
      <p:sp>
        <p:nvSpPr>
          <p:cNvPr id="3" name="Slide Number Placeholder 2"/>
          <p:cNvSpPr>
            <a:spLocks noGrp="1"/>
          </p:cNvSpPr>
          <p:nvPr>
            <p:ph type="sldNum" sz="quarter" idx="12"/>
          </p:nvPr>
        </p:nvSpPr>
        <p:spPr/>
        <p:txBody>
          <a:bodyPr/>
          <a:lstStyle/>
          <a:p>
            <a:fld id="{A4D0DDDF-B351-46C7-A0B9-022203FE0FC2}" type="slidenum">
              <a:rPr lang="en-US" smtClean="0"/>
              <a:t>9</a:t>
            </a:fld>
            <a:endParaRPr lang="en-US"/>
          </a:p>
        </p:txBody>
      </p:sp>
      <p:sp>
        <p:nvSpPr>
          <p:cNvPr id="4" name="TextBox 3"/>
          <p:cNvSpPr txBox="1"/>
          <p:nvPr/>
        </p:nvSpPr>
        <p:spPr>
          <a:xfrm>
            <a:off x="7467601" y="5771575"/>
            <a:ext cx="4429125" cy="584775"/>
          </a:xfrm>
          <a:prstGeom prst="rect">
            <a:avLst/>
          </a:prstGeom>
          <a:noFill/>
        </p:spPr>
        <p:txBody>
          <a:bodyPr wrap="square" rtlCol="0">
            <a:spAutoFit/>
          </a:bodyPr>
          <a:lstStyle/>
          <a:p>
            <a:r>
              <a:rPr lang="en-US" sz="1600" dirty="0"/>
              <a:t>http://www.space.com/34210-elon-musk-unveils-spacex-mars-colony-ship.html</a:t>
            </a:r>
          </a:p>
        </p:txBody>
      </p:sp>
      <p:sp>
        <p:nvSpPr>
          <p:cNvPr id="8" name="TextBox 7"/>
          <p:cNvSpPr txBox="1"/>
          <p:nvPr/>
        </p:nvSpPr>
        <p:spPr>
          <a:xfrm>
            <a:off x="7391400" y="4942146"/>
            <a:ext cx="4800600" cy="492443"/>
          </a:xfrm>
          <a:prstGeom prst="rect">
            <a:avLst/>
          </a:prstGeom>
          <a:noFill/>
        </p:spPr>
        <p:txBody>
          <a:bodyPr wrap="square" rtlCol="0">
            <a:spAutoFit/>
          </a:bodyPr>
          <a:lstStyle/>
          <a:p>
            <a:r>
              <a:rPr lang="en-US" sz="2600" dirty="0" smtClean="0"/>
              <a:t>Future SpaceX ITS rocket</a:t>
            </a:r>
            <a:endParaRPr lang="en-US" sz="2600" dirty="0"/>
          </a:p>
        </p:txBody>
      </p:sp>
      <p:pic>
        <p:nvPicPr>
          <p:cNvPr id="5" name="Picture 4"/>
          <p:cNvPicPr>
            <a:picLocks noChangeAspect="1"/>
          </p:cNvPicPr>
          <p:nvPr/>
        </p:nvPicPr>
        <p:blipFill rotWithShape="1">
          <a:blip r:embed="rId2"/>
          <a:srcRect l="21731" r="23848"/>
          <a:stretch/>
        </p:blipFill>
        <p:spPr>
          <a:xfrm>
            <a:off x="7467601" y="1376218"/>
            <a:ext cx="4381500" cy="3429000"/>
          </a:xfrm>
          <a:prstGeom prst="rect">
            <a:avLst/>
          </a:prstGeom>
        </p:spPr>
      </p:pic>
    </p:spTree>
    <p:extLst>
      <p:ext uri="{BB962C8B-B14F-4D97-AF65-F5344CB8AC3E}">
        <p14:creationId xmlns:p14="http://schemas.microsoft.com/office/powerpoint/2010/main" val="364880244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8788</TotalTime>
  <Words>2541</Words>
  <Application>Microsoft Office PowerPoint</Application>
  <PresentationFormat>Widescreen</PresentationFormat>
  <Paragraphs>316</Paragraphs>
  <Slides>39</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Custom Design</vt:lpstr>
      <vt:lpstr>Colonizing Mars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Potential Solar System Habitats</vt:lpstr>
      <vt:lpstr>Potential Solar System Habitats: the Moon</vt:lpstr>
      <vt:lpstr>Potential Solar System Habitats: the Moon</vt:lpstr>
      <vt:lpstr>Potential Solar System Habitats: the Moon</vt:lpstr>
      <vt:lpstr>Living on the Moon – in a Centrifuge?</vt:lpstr>
      <vt:lpstr>A Centrifuge on the Moon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Mars: Some Issues</vt:lpstr>
      <vt:lpstr>Mars and the Moon: Let’s Go!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Evolution</dc:title>
  <dc:creator>Dale Partin</dc:creator>
  <cp:lastModifiedBy>Dale Partin</cp:lastModifiedBy>
  <cp:revision>473</cp:revision>
  <dcterms:created xsi:type="dcterms:W3CDTF">2016-12-25T23:01:56Z</dcterms:created>
  <dcterms:modified xsi:type="dcterms:W3CDTF">2017-03-14T01:49:13Z</dcterms:modified>
</cp:coreProperties>
</file>